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0"/>
  </p:notesMasterIdLst>
  <p:handoutMasterIdLst>
    <p:handoutMasterId r:id="rId91"/>
  </p:handoutMasterIdLst>
  <p:sldIdLst>
    <p:sldId id="256" r:id="rId2"/>
    <p:sldId id="267" r:id="rId3"/>
    <p:sldId id="325" r:id="rId4"/>
    <p:sldId id="326" r:id="rId5"/>
    <p:sldId id="268" r:id="rId6"/>
    <p:sldId id="258" r:id="rId7"/>
    <p:sldId id="259" r:id="rId8"/>
    <p:sldId id="260" r:id="rId9"/>
    <p:sldId id="264" r:id="rId10"/>
    <p:sldId id="322" r:id="rId11"/>
    <p:sldId id="323" r:id="rId12"/>
    <p:sldId id="324" r:id="rId13"/>
    <p:sldId id="307" r:id="rId14"/>
    <p:sldId id="308" r:id="rId15"/>
    <p:sldId id="309" r:id="rId16"/>
    <p:sldId id="310" r:id="rId17"/>
    <p:sldId id="311" r:id="rId18"/>
    <p:sldId id="261" r:id="rId19"/>
    <p:sldId id="266" r:id="rId20"/>
    <p:sldId id="262" r:id="rId21"/>
    <p:sldId id="263" r:id="rId22"/>
    <p:sldId id="265" r:id="rId23"/>
    <p:sldId id="345" r:id="rId24"/>
    <p:sldId id="346" r:id="rId25"/>
    <p:sldId id="276" r:id="rId26"/>
    <p:sldId id="285" r:id="rId27"/>
    <p:sldId id="269" r:id="rId28"/>
    <p:sldId id="270" r:id="rId29"/>
    <p:sldId id="271" r:id="rId30"/>
    <p:sldId id="272" r:id="rId31"/>
    <p:sldId id="273" r:id="rId32"/>
    <p:sldId id="274" r:id="rId33"/>
    <p:sldId id="275" r:id="rId34"/>
    <p:sldId id="277" r:id="rId35"/>
    <p:sldId id="278" r:id="rId36"/>
    <p:sldId id="327" r:id="rId37"/>
    <p:sldId id="280" r:id="rId38"/>
    <p:sldId id="281" r:id="rId39"/>
    <p:sldId id="282" r:id="rId40"/>
    <p:sldId id="328" r:id="rId41"/>
    <p:sldId id="283" r:id="rId42"/>
    <p:sldId id="284" r:id="rId43"/>
    <p:sldId id="287" r:id="rId44"/>
    <p:sldId id="329" r:id="rId45"/>
    <p:sldId id="330" r:id="rId46"/>
    <p:sldId id="331" r:id="rId47"/>
    <p:sldId id="332" r:id="rId48"/>
    <p:sldId id="288" r:id="rId49"/>
    <p:sldId id="289" r:id="rId50"/>
    <p:sldId id="290" r:id="rId51"/>
    <p:sldId id="292" r:id="rId52"/>
    <p:sldId id="293" r:id="rId53"/>
    <p:sldId id="286" r:id="rId54"/>
    <p:sldId id="294" r:id="rId55"/>
    <p:sldId id="295" r:id="rId56"/>
    <p:sldId id="296" r:id="rId57"/>
    <p:sldId id="298" r:id="rId58"/>
    <p:sldId id="300" r:id="rId59"/>
    <p:sldId id="312" r:id="rId60"/>
    <p:sldId id="301" r:id="rId61"/>
    <p:sldId id="299" r:id="rId62"/>
    <p:sldId id="302" r:id="rId63"/>
    <p:sldId id="350" r:id="rId64"/>
    <p:sldId id="306" r:id="rId65"/>
    <p:sldId id="321" r:id="rId66"/>
    <p:sldId id="333" r:id="rId67"/>
    <p:sldId id="334" r:id="rId68"/>
    <p:sldId id="335" r:id="rId69"/>
    <p:sldId id="336" r:id="rId70"/>
    <p:sldId id="315" r:id="rId71"/>
    <p:sldId id="316" r:id="rId72"/>
    <p:sldId id="304" r:id="rId73"/>
    <p:sldId id="313" r:id="rId74"/>
    <p:sldId id="314" r:id="rId75"/>
    <p:sldId id="352" r:id="rId76"/>
    <p:sldId id="318" r:id="rId77"/>
    <p:sldId id="319" r:id="rId78"/>
    <p:sldId id="320" r:id="rId79"/>
    <p:sldId id="337" r:id="rId80"/>
    <p:sldId id="338" r:id="rId81"/>
    <p:sldId id="339" r:id="rId82"/>
    <p:sldId id="340" r:id="rId83"/>
    <p:sldId id="341" r:id="rId84"/>
    <p:sldId id="342" r:id="rId85"/>
    <p:sldId id="343" r:id="rId86"/>
    <p:sldId id="344" r:id="rId87"/>
    <p:sldId id="317" r:id="rId88"/>
    <p:sldId id="349" r:id="rId8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89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autoAdjust="0"/>
    <p:restoredTop sz="61269" autoAdjust="0"/>
  </p:normalViewPr>
  <p:slideViewPr>
    <p:cSldViewPr>
      <p:cViewPr varScale="1">
        <p:scale>
          <a:sx n="47" d="100"/>
          <a:sy n="47" d="100"/>
        </p:scale>
        <p:origin x="-118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842" cy="468958"/>
          </a:xfrm>
          <a:prstGeom prst="rect">
            <a:avLst/>
          </a:prstGeom>
        </p:spPr>
        <p:txBody>
          <a:bodyPr vert="horz" lIns="89109" tIns="44557" rIns="89109" bIns="44557" rtlCol="0"/>
          <a:lstStyle>
            <a:lvl1pPr algn="l">
              <a:defRPr sz="1200"/>
            </a:lvl1pPr>
          </a:lstStyle>
          <a:p>
            <a:endParaRPr lang="en-US"/>
          </a:p>
        </p:txBody>
      </p:sp>
      <p:sp>
        <p:nvSpPr>
          <p:cNvPr id="3" name="Date Placeholder 2"/>
          <p:cNvSpPr>
            <a:spLocks noGrp="1"/>
          </p:cNvSpPr>
          <p:nvPr>
            <p:ph type="dt" sz="quarter" idx="1"/>
          </p:nvPr>
        </p:nvSpPr>
        <p:spPr>
          <a:xfrm>
            <a:off x="4023090" y="0"/>
            <a:ext cx="3077842" cy="468958"/>
          </a:xfrm>
          <a:prstGeom prst="rect">
            <a:avLst/>
          </a:prstGeom>
        </p:spPr>
        <p:txBody>
          <a:bodyPr vert="horz" lIns="89109" tIns="44557" rIns="89109" bIns="44557" rtlCol="0"/>
          <a:lstStyle>
            <a:lvl1pPr algn="r">
              <a:defRPr sz="1200"/>
            </a:lvl1pPr>
          </a:lstStyle>
          <a:p>
            <a:fld id="{C8AC621D-EEC3-4EFE-9EBF-C10A8EA91AAF}" type="datetimeFigureOut">
              <a:rPr lang="en-US" smtClean="0"/>
              <a:pPr/>
              <a:t>3/8/2013</a:t>
            </a:fld>
            <a:endParaRPr lang="en-US"/>
          </a:p>
        </p:txBody>
      </p:sp>
      <p:sp>
        <p:nvSpPr>
          <p:cNvPr id="4" name="Footer Placeholder 3"/>
          <p:cNvSpPr>
            <a:spLocks noGrp="1"/>
          </p:cNvSpPr>
          <p:nvPr>
            <p:ph type="ftr" sz="quarter" idx="2"/>
          </p:nvPr>
        </p:nvSpPr>
        <p:spPr>
          <a:xfrm>
            <a:off x="0" y="8917965"/>
            <a:ext cx="3077842" cy="468958"/>
          </a:xfrm>
          <a:prstGeom prst="rect">
            <a:avLst/>
          </a:prstGeom>
        </p:spPr>
        <p:txBody>
          <a:bodyPr vert="horz" lIns="89109" tIns="44557" rIns="89109" bIns="44557" rtlCol="0" anchor="b"/>
          <a:lstStyle>
            <a:lvl1pPr algn="l">
              <a:defRPr sz="1200"/>
            </a:lvl1pPr>
          </a:lstStyle>
          <a:p>
            <a:endParaRPr lang="en-US"/>
          </a:p>
        </p:txBody>
      </p:sp>
      <p:sp>
        <p:nvSpPr>
          <p:cNvPr id="5" name="Slide Number Placeholder 4"/>
          <p:cNvSpPr>
            <a:spLocks noGrp="1"/>
          </p:cNvSpPr>
          <p:nvPr>
            <p:ph type="sldNum" sz="quarter" idx="3"/>
          </p:nvPr>
        </p:nvSpPr>
        <p:spPr>
          <a:xfrm>
            <a:off x="4023090" y="8917965"/>
            <a:ext cx="3077842" cy="468958"/>
          </a:xfrm>
          <a:prstGeom prst="rect">
            <a:avLst/>
          </a:prstGeom>
        </p:spPr>
        <p:txBody>
          <a:bodyPr vert="horz" lIns="89109" tIns="44557" rIns="89109" bIns="44557" rtlCol="0" anchor="b"/>
          <a:lstStyle>
            <a:lvl1pPr algn="r">
              <a:defRPr sz="1200"/>
            </a:lvl1pPr>
          </a:lstStyle>
          <a:p>
            <a:fld id="{296DC7B8-A907-4507-A838-9DFF2CDA38A9}" type="slidenum">
              <a:rPr lang="en-US" smtClean="0"/>
              <a:pPr/>
              <a:t>‹#›</a:t>
            </a:fld>
            <a:endParaRPr lang="en-US"/>
          </a:p>
        </p:txBody>
      </p:sp>
    </p:spTree>
    <p:extLst>
      <p:ext uri="{BB962C8B-B14F-4D97-AF65-F5344CB8AC3E}">
        <p14:creationId xmlns:p14="http://schemas.microsoft.com/office/powerpoint/2010/main" val="2043963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77739" cy="469426"/>
          </a:xfrm>
          <a:prstGeom prst="rect">
            <a:avLst/>
          </a:prstGeom>
        </p:spPr>
        <p:txBody>
          <a:bodyPr vert="horz" lIns="94160" tIns="47079" rIns="94160" bIns="47079" rtlCol="0"/>
          <a:lstStyle>
            <a:lvl1pPr algn="l">
              <a:defRPr sz="1200"/>
            </a:lvl1pPr>
          </a:lstStyle>
          <a:p>
            <a:endParaRPr lang="en-US"/>
          </a:p>
        </p:txBody>
      </p:sp>
      <p:sp>
        <p:nvSpPr>
          <p:cNvPr id="3" name="Date Placeholder 2"/>
          <p:cNvSpPr>
            <a:spLocks noGrp="1"/>
          </p:cNvSpPr>
          <p:nvPr>
            <p:ph type="dt" idx="1"/>
          </p:nvPr>
        </p:nvSpPr>
        <p:spPr>
          <a:xfrm>
            <a:off x="4023092" y="3"/>
            <a:ext cx="3077739" cy="469426"/>
          </a:xfrm>
          <a:prstGeom prst="rect">
            <a:avLst/>
          </a:prstGeom>
        </p:spPr>
        <p:txBody>
          <a:bodyPr vert="horz" lIns="94160" tIns="47079" rIns="94160" bIns="47079" rtlCol="0"/>
          <a:lstStyle>
            <a:lvl1pPr algn="r">
              <a:defRPr sz="1200"/>
            </a:lvl1pPr>
          </a:lstStyle>
          <a:p>
            <a:fld id="{BCC011EF-96AA-4992-B59A-9E9D913530A1}" type="datetimeFigureOut">
              <a:rPr lang="en-US" smtClean="0"/>
              <a:pPr/>
              <a:t>3/8/2013</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160" tIns="47079" rIns="94160" bIns="47079" rtlCol="0" anchor="ctr"/>
          <a:lstStyle/>
          <a:p>
            <a:endParaRPr lang="en-US"/>
          </a:p>
        </p:txBody>
      </p:sp>
      <p:sp>
        <p:nvSpPr>
          <p:cNvPr id="5" name="Notes Placeholder 4"/>
          <p:cNvSpPr>
            <a:spLocks noGrp="1"/>
          </p:cNvSpPr>
          <p:nvPr>
            <p:ph type="body" sz="quarter" idx="3"/>
          </p:nvPr>
        </p:nvSpPr>
        <p:spPr>
          <a:xfrm>
            <a:off x="710248" y="4459530"/>
            <a:ext cx="5681980" cy="4224816"/>
          </a:xfrm>
          <a:prstGeom prst="rect">
            <a:avLst/>
          </a:prstGeom>
        </p:spPr>
        <p:txBody>
          <a:bodyPr vert="horz" lIns="94160" tIns="47079" rIns="94160" bIns="470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917426"/>
            <a:ext cx="3077739" cy="469426"/>
          </a:xfrm>
          <a:prstGeom prst="rect">
            <a:avLst/>
          </a:prstGeom>
        </p:spPr>
        <p:txBody>
          <a:bodyPr vert="horz" lIns="94160" tIns="47079" rIns="94160" bIns="47079"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6"/>
            <a:ext cx="3077739" cy="469426"/>
          </a:xfrm>
          <a:prstGeom prst="rect">
            <a:avLst/>
          </a:prstGeom>
        </p:spPr>
        <p:txBody>
          <a:bodyPr vert="horz" lIns="94160" tIns="47079" rIns="94160" bIns="47079" rtlCol="0" anchor="b"/>
          <a:lstStyle>
            <a:lvl1pPr algn="r">
              <a:defRPr sz="1200"/>
            </a:lvl1pPr>
          </a:lstStyle>
          <a:p>
            <a:fld id="{7EDC48C0-65A0-437D-8DA1-73ACB7B29B3A}" type="slidenum">
              <a:rPr lang="en-US" smtClean="0"/>
              <a:pPr/>
              <a:t>‹#›</a:t>
            </a:fld>
            <a:endParaRPr lang="en-US"/>
          </a:p>
        </p:txBody>
      </p:sp>
    </p:spTree>
    <p:extLst>
      <p:ext uri="{BB962C8B-B14F-4D97-AF65-F5344CB8AC3E}">
        <p14:creationId xmlns:p14="http://schemas.microsoft.com/office/powerpoint/2010/main" val="2161312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biblia.com/bible/esv/Matthew%205.28"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apa.org/topics/sorientation.html#whatis"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narth.com/docs/johnhopkins.html"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biblia.com/bible/esv/Ephesians%202.1-4"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433" indent="-228433" defTabSz="941607">
              <a:defRPr/>
            </a:pPr>
            <a:r>
              <a:rPr lang="en-US" dirty="0" smtClean="0"/>
              <a:t>Homosexuality is a multi-causal, developmental issue.</a:t>
            </a:r>
            <a:r>
              <a:rPr lang="en-US" baseline="0" dirty="0" smtClean="0"/>
              <a:t>  </a:t>
            </a:r>
          </a:p>
          <a:p>
            <a:pPr marL="228433" indent="-228433" defTabSz="941607">
              <a:buAutoNum type="arabicParenR"/>
              <a:defRPr/>
            </a:pP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433" indent="-228433" defTabSz="941607">
              <a:defRPr/>
            </a:pPr>
            <a:r>
              <a:rPr lang="en-US" dirty="0" smtClean="0"/>
              <a:t>A variety of combinations</a:t>
            </a:r>
            <a:r>
              <a:rPr lang="en-US" baseline="0" dirty="0" smtClean="0"/>
              <a:t> of these conditional factors come into play when we are counseling those with SSA. There is no “magic combination”. It varies from person to person, but there are always specific similarities in the backgrounds of those with SSA and GID (Gender Identity Disorder).</a:t>
            </a:r>
          </a:p>
          <a:p>
            <a:pPr marL="228433" indent="-228433" defTabSz="941607">
              <a:buAutoNum type="arabicParenR"/>
              <a:defRPr/>
            </a:pP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would explain the lack of emotional maturity found in many people that suffer from difficulties in sexual orientation, since such an important aspect of their personality was not fully developed.</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spcBef>
                <a:spcPts val="600"/>
              </a:spcBef>
              <a:spcAft>
                <a:spcPts val="600"/>
              </a:spcAft>
            </a:pPr>
            <a:r>
              <a:rPr lang="en-US" dirty="0" smtClean="0"/>
              <a:t>If a boy is born with </a:t>
            </a:r>
            <a:r>
              <a:rPr lang="en-US" u="sng" dirty="0" smtClean="0"/>
              <a:t>extra sensitivity whenever others seem to be upset</a:t>
            </a:r>
            <a:r>
              <a:rPr lang="en-US" dirty="0" smtClean="0"/>
              <a:t> (e.g., angry, disappointed, sad, etc.), then it is logically possible that he will later:</a:t>
            </a:r>
          </a:p>
          <a:p>
            <a:pPr>
              <a:spcBef>
                <a:spcPts val="600"/>
              </a:spcBef>
              <a:spcAft>
                <a:spcPts val="600"/>
              </a:spcAft>
            </a:pPr>
            <a:endParaRPr lang="en-US" dirty="0" smtClean="0"/>
          </a:p>
          <a:p>
            <a:pPr>
              <a:spcBef>
                <a:spcPts val="600"/>
              </a:spcBef>
              <a:spcAft>
                <a:spcPts val="600"/>
              </a:spcAft>
            </a:pPr>
            <a:r>
              <a:rPr lang="en-US" dirty="0" smtClean="0"/>
              <a:t>Retreat from those with aggressive voice tone or non-</a:t>
            </a:r>
            <a:r>
              <a:rPr lang="en-US" dirty="0" err="1" smtClean="0"/>
              <a:t>verbals</a:t>
            </a:r>
            <a:r>
              <a:rPr lang="en-US" dirty="0" smtClean="0"/>
              <a:t>, fearing that he may have upset that person – or fearing that he is about to be hurt himself.  Thus, he may retreat from his father, other males, or from any confrontation.</a:t>
            </a:r>
          </a:p>
          <a:p>
            <a:pPr>
              <a:spcBef>
                <a:spcPts val="600"/>
              </a:spcBef>
              <a:spcAft>
                <a:spcPts val="600"/>
              </a:spcAft>
            </a:pPr>
            <a:endParaRPr lang="en-US" dirty="0" smtClean="0"/>
          </a:p>
          <a:p>
            <a:pPr>
              <a:spcBef>
                <a:spcPts val="600"/>
              </a:spcBef>
              <a:spcAft>
                <a:spcPts val="600"/>
              </a:spcAft>
            </a:pPr>
            <a:r>
              <a:rPr lang="en-US" dirty="0" smtClean="0"/>
              <a:t>Hate receiving even small criticisms – especially from his parents or others whose “approval” he values.  Thus, he will become very compliant.</a:t>
            </a:r>
          </a:p>
          <a:p>
            <a:pPr>
              <a:spcBef>
                <a:spcPts val="600"/>
              </a:spcBef>
              <a:spcAft>
                <a:spcPts val="600"/>
              </a:spcAft>
            </a:pPr>
            <a:endParaRPr lang="en-US" dirty="0" smtClean="0"/>
          </a:p>
          <a:p>
            <a:pPr>
              <a:spcBef>
                <a:spcPts val="600"/>
              </a:spcBef>
              <a:spcAft>
                <a:spcPts val="600"/>
              </a:spcAft>
            </a:pPr>
            <a:r>
              <a:rPr lang="en-US" dirty="0" smtClean="0"/>
              <a:t>Try very hard to be a “good boy” – and will therefore develop a reputation as that.</a:t>
            </a:r>
          </a:p>
          <a:p>
            <a:pPr>
              <a:spcBef>
                <a:spcPts val="600"/>
              </a:spcBef>
              <a:spcAft>
                <a:spcPts val="600"/>
              </a:spcAft>
            </a:pPr>
            <a:r>
              <a:rPr lang="en-US" dirty="0" smtClean="0"/>
              <a:t>Want to soothe his own mother, if he senses that she is upset (thus, becoming the family “counselor” responsible for the mother’s happiness).</a:t>
            </a:r>
          </a:p>
          <a:p>
            <a:pPr>
              <a:spcBef>
                <a:spcPts val="600"/>
              </a:spcBef>
              <a:spcAft>
                <a:spcPts val="600"/>
              </a:spcAft>
            </a:pPr>
            <a:endParaRPr lang="en-US" dirty="0" smtClean="0"/>
          </a:p>
          <a:p>
            <a:pPr>
              <a:spcBef>
                <a:spcPts val="600"/>
              </a:spcBef>
              <a:spcAft>
                <a:spcPts val="600"/>
              </a:spcAft>
            </a:pPr>
            <a:r>
              <a:rPr lang="en-US" dirty="0" smtClean="0"/>
              <a:t>Not verbalize his anger or hurt feelings, and thus be more prone to depression and/or anxiety problems later in life.</a:t>
            </a:r>
          </a:p>
          <a:p>
            <a:pPr>
              <a:spcBef>
                <a:spcPts val="600"/>
              </a:spcBef>
              <a:spcAft>
                <a:spcPts val="600"/>
              </a:spcAft>
            </a:pP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600"/>
              </a:spcBef>
              <a:spcAft>
                <a:spcPts val="600"/>
              </a:spcAft>
            </a:pPr>
            <a:r>
              <a:rPr lang="en-US" dirty="0" smtClean="0"/>
              <a:t>Absent</a:t>
            </a:r>
            <a:r>
              <a:rPr lang="en-US" baseline="0" dirty="0" smtClean="0"/>
              <a:t> parent can be for many reasons, intentional or unintentional: military service, personal withdrawal, personal rejection, abusiveness, drunkenness or drug abuse, long-term illness or hospitalization.</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600"/>
              </a:spcBef>
              <a:spcAft>
                <a:spcPts val="600"/>
              </a:spcAft>
            </a:pP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228433" indent="-228433" defTabSz="913739">
              <a:spcBef>
                <a:spcPts val="600"/>
              </a:spcBef>
              <a:spcAft>
                <a:spcPts val="600"/>
              </a:spcAft>
              <a:defRPr/>
            </a:pPr>
            <a:r>
              <a:rPr lang="en-US" dirty="0" smtClean="0"/>
              <a:t>Abuse is an issue the church needs to address – and it never really has. Statistically speaking, for every 100 people sitting in the pews of the church on Sunday, over 86% of them have suffered or are suffering what</a:t>
            </a:r>
            <a:r>
              <a:rPr lang="en-US" baseline="0" dirty="0" smtClean="0"/>
              <a:t> can legitimately be labeled abuse or neglect.</a:t>
            </a:r>
            <a:endParaRPr lang="en-US" dirty="0" smtClean="0"/>
          </a:p>
          <a:p>
            <a:pPr marL="228433" indent="-228433" defTabSz="913739">
              <a:spcBef>
                <a:spcPts val="600"/>
              </a:spcBef>
              <a:spcAft>
                <a:spcPts val="600"/>
              </a:spcAft>
              <a:defRPr/>
            </a:pPr>
            <a:endParaRPr lang="en-US" dirty="0" smtClean="0"/>
          </a:p>
          <a:p>
            <a:pPr marL="228433" indent="-228433" defTabSz="913739">
              <a:spcBef>
                <a:spcPts val="600"/>
              </a:spcBef>
              <a:spcAft>
                <a:spcPts val="600"/>
              </a:spcAft>
              <a:defRPr/>
            </a:pPr>
            <a:r>
              <a:rPr lang="en-US" dirty="0" smtClean="0"/>
              <a:t>Most SSA males have experienced some form of abuse in their life.  Unrequested; unwanted; always painful.  Abuse</a:t>
            </a:r>
            <a:r>
              <a:rPr lang="en-US" baseline="0" dirty="0" smtClean="0"/>
              <a:t> survivors always </a:t>
            </a:r>
            <a:r>
              <a:rPr lang="en-US" dirty="0" smtClean="0"/>
              <a:t>somehow blame </a:t>
            </a:r>
            <a:r>
              <a:rPr lang="en-US" i="1" dirty="0" smtClean="0"/>
              <a:t>themselves</a:t>
            </a:r>
            <a:r>
              <a:rPr lang="en-US" dirty="0" smtClean="0"/>
              <a:t> for the abuse.  Abuse survivors develop </a:t>
            </a:r>
            <a:r>
              <a:rPr lang="en-US" i="1" dirty="0" smtClean="0"/>
              <a:t>enormous</a:t>
            </a:r>
            <a:r>
              <a:rPr lang="en-US" dirty="0" smtClean="0"/>
              <a:t> shame-identities. </a:t>
            </a:r>
          </a:p>
          <a:p>
            <a:pPr marL="228433" indent="-228433" defTabSz="913739">
              <a:spcBef>
                <a:spcPts val="600"/>
              </a:spcBef>
              <a:spcAft>
                <a:spcPts val="600"/>
              </a:spcAft>
              <a:defRPr/>
            </a:pPr>
            <a:endParaRPr lang="en-US" u="sng" dirty="0" smtClean="0"/>
          </a:p>
          <a:p>
            <a:pPr marL="228433" indent="-228433" defTabSz="913739">
              <a:spcBef>
                <a:spcPts val="600"/>
              </a:spcBef>
              <a:spcAft>
                <a:spcPts val="600"/>
              </a:spcAft>
              <a:buFont typeface="+mj-lt"/>
              <a:buAutoNum type="arabicPeriod"/>
              <a:defRPr/>
            </a:pPr>
            <a:r>
              <a:rPr lang="en-US" u="sng" dirty="0" smtClean="0"/>
              <a:t>Sexual abuse.</a:t>
            </a:r>
            <a:r>
              <a:rPr lang="en-US" dirty="0" smtClean="0"/>
              <a:t> In a 2006 study by Dickson &amp; Byrd, 49% of the males with SSA reported having been sexually abused – compared to only 2% for the males who had </a:t>
            </a:r>
            <a:r>
              <a:rPr lang="en-US" i="1" dirty="0" smtClean="0"/>
              <a:t>opposite</a:t>
            </a:r>
            <a:r>
              <a:rPr lang="en-US" dirty="0" smtClean="0"/>
              <a:t>-sex attractions (OSA).  This may understate the problem, as Jones &amp; Yarhouse reported in their 2007 study that 65% of the SSA males had been touched sexually prior to age 13.  Sometimes the abuser is an older teen boy (an older neighbor, babysitter, etc.), experimenting with his sexual hormones in a “safe” way – with a younger, weaker, boy who would be too “nice” to object or to blow-the-whistle.  Sometimes the abuser is a “more matured” gay man, taking advantage of someone else’s naivety and gentleness.  Sometimes it is a family member – an older brother; an uncle – who makes the victim promise to keep this a secret.  In all cases, the sexual abuse is not requested, and not wanted.</a:t>
            </a:r>
          </a:p>
          <a:p>
            <a:pPr marL="228433" indent="-228433" defTabSz="913739">
              <a:spcBef>
                <a:spcPts val="600"/>
              </a:spcBef>
              <a:spcAft>
                <a:spcPts val="600"/>
              </a:spcAft>
              <a:buFont typeface="+mj-lt"/>
              <a:buAutoNum type="arabicPeriod"/>
              <a:defRPr/>
            </a:pPr>
            <a:endParaRPr lang="en-US" dirty="0" smtClean="0"/>
          </a:p>
          <a:p>
            <a:pPr marL="228433" indent="-228433" defTabSz="913739">
              <a:spcBef>
                <a:spcPts val="600"/>
              </a:spcBef>
              <a:spcAft>
                <a:spcPts val="600"/>
              </a:spcAft>
              <a:buFont typeface="+mj-lt"/>
              <a:buAutoNum type="arabicPeriod"/>
              <a:defRPr/>
            </a:pPr>
            <a:r>
              <a:rPr lang="en-US" dirty="0" smtClean="0"/>
              <a:t>One of my clients told me a story about his childhood – it broke my heart.  As a slightly built, kind youngster, he never wanted to hurt anyone.  Yet older, bigger boys repeatedly sought him out to bully him.  They would repeatedly encircle him, punch him, and then call him bad names.  One day he fought back – only to have a female teacher break up the melee and tell him, </a:t>
            </a:r>
            <a:r>
              <a:rPr lang="en-US" i="1" dirty="0" smtClean="0"/>
              <a:t>“Johnny, I am so disappointed in </a:t>
            </a:r>
            <a:r>
              <a:rPr lang="en-US" i="1" u="sng" dirty="0" smtClean="0"/>
              <a:t>you</a:t>
            </a:r>
            <a:r>
              <a:rPr lang="en-US" i="1" dirty="0" smtClean="0"/>
              <a:t> for fighting – you ought to be </a:t>
            </a:r>
            <a:r>
              <a:rPr lang="en-US" i="1" u="sng" dirty="0" smtClean="0"/>
              <a:t>ashamed</a:t>
            </a:r>
            <a:r>
              <a:rPr lang="en-US" i="1" dirty="0" smtClean="0"/>
              <a:t> of yourself!”</a:t>
            </a:r>
            <a:r>
              <a:rPr lang="en-US" dirty="0" smtClean="0"/>
              <a:t> Bullies pick on those who are easier targets; males who are more sensitive are obvious prey.  It becomes an SSA male’s double-bind: </a:t>
            </a:r>
            <a:r>
              <a:rPr lang="en-US" i="1" dirty="0" smtClean="0"/>
              <a:t>“I don’t want to hurt anyone, but people keep hurting me.”</a:t>
            </a:r>
          </a:p>
          <a:p>
            <a:pPr marL="228433" indent="-228433" defTabSz="913739">
              <a:spcBef>
                <a:spcPts val="600"/>
              </a:spcBef>
              <a:spcAft>
                <a:spcPts val="600"/>
              </a:spcAft>
              <a:buFont typeface="+mj-lt"/>
              <a:buAutoNum type="arabicPeriod"/>
              <a:defRPr/>
            </a:pPr>
            <a:endParaRPr lang="en-US" i="1" dirty="0" smtClean="0"/>
          </a:p>
          <a:p>
            <a:pPr marL="228433" indent="-228433">
              <a:buFont typeface="+mj-lt"/>
              <a:buAutoNum type="arabicPeriod"/>
            </a:pPr>
            <a:r>
              <a:rPr lang="en-US" i="1" dirty="0" smtClean="0"/>
              <a:t>Fag!”; “queer!”; “homo!”; “pervert!”</a:t>
            </a:r>
            <a:r>
              <a:rPr lang="en-US" dirty="0" smtClean="0"/>
              <a:t>; </a:t>
            </a:r>
            <a:r>
              <a:rPr lang="en-US" i="1" dirty="0" smtClean="0"/>
              <a:t>“gay!”</a:t>
            </a:r>
            <a:r>
              <a:rPr lang="en-US" dirty="0" smtClean="0"/>
              <a:t> Many SSA males have heard those terms spit at them.  For a young boy in grade school who does not know what hormones are – let alone what his sexual identity is – these labels seem to echo in his ears for a lifetime.  Once puberty arrives and this young man is now actually experiencing erotic feelings (most of which seem to be toward the males), he inevitably wonders if these labels are indeed his destiny.  How sad.</a:t>
            </a:r>
          </a:p>
          <a:p>
            <a:pPr marL="228433" indent="-228433">
              <a:buFont typeface="+mj-lt"/>
              <a:buAutoNum type="arabicPeriod"/>
            </a:pPr>
            <a:endParaRPr lang="en-US" dirty="0" smtClean="0"/>
          </a:p>
          <a:p>
            <a:pPr marL="228433" indent="-228433">
              <a:buFont typeface="+mj-lt"/>
              <a:buAutoNum type="arabicPeriod"/>
            </a:pPr>
            <a:r>
              <a:rPr lang="en-US" dirty="0" smtClean="0"/>
              <a:t>Similarly, emotional abuse can occur when a male is told that he is </a:t>
            </a:r>
            <a:r>
              <a:rPr lang="en-US" i="1" dirty="0" smtClean="0"/>
              <a:t>“not </a:t>
            </a:r>
            <a:r>
              <a:rPr lang="en-US" i="1" u="sng" dirty="0" smtClean="0"/>
              <a:t>man</a:t>
            </a:r>
            <a:r>
              <a:rPr lang="en-US" i="1" dirty="0" smtClean="0"/>
              <a:t> enough”</a:t>
            </a:r>
            <a:r>
              <a:rPr lang="en-US" dirty="0" smtClean="0"/>
              <a:t>: doesn’t play football/hunt/fix cars/you-name-it.  Eventually this boy becomes an adult man crippled with low masculine self-esteem.  Additionally, an SSA male experiences emotional abuse when another person implies </a:t>
            </a:r>
            <a:r>
              <a:rPr lang="en-US" i="1" dirty="0" smtClean="0"/>
              <a:t>“you ought to be </a:t>
            </a:r>
            <a:r>
              <a:rPr lang="en-US" i="1" u="sng" dirty="0" smtClean="0"/>
              <a:t>ashamed</a:t>
            </a:r>
            <a:r>
              <a:rPr lang="en-US" i="1" dirty="0" smtClean="0"/>
              <a:t> of yourself for experiencing same-sex </a:t>
            </a:r>
            <a:r>
              <a:rPr lang="en-US" i="1" u="sng" dirty="0" smtClean="0"/>
              <a:t>attractions</a:t>
            </a:r>
            <a:r>
              <a:rPr lang="en-US" i="1" dirty="0" smtClean="0"/>
              <a:t>.”</a:t>
            </a:r>
            <a:r>
              <a:rPr lang="en-US" dirty="0" smtClean="0"/>
              <a:t> While it is true that the Holy Spirit convicts us with a feeling of </a:t>
            </a:r>
            <a:r>
              <a:rPr lang="en-US" u="sng" dirty="0" smtClean="0"/>
              <a:t>guilt</a:t>
            </a:r>
            <a:r>
              <a:rPr lang="en-US" dirty="0" smtClean="0"/>
              <a:t> whenever we engage in an erotic lust or physical sin, that is a different experience than feeling </a:t>
            </a:r>
            <a:r>
              <a:rPr lang="en-US" u="sng" dirty="0" smtClean="0"/>
              <a:t>ashamed</a:t>
            </a:r>
            <a:r>
              <a:rPr lang="en-US" dirty="0" smtClean="0"/>
              <a:t> of who we are as a </a:t>
            </a:r>
            <a:r>
              <a:rPr lang="en-US" i="1" dirty="0" smtClean="0"/>
              <a:t>person</a:t>
            </a:r>
            <a:r>
              <a:rPr lang="en-US" dirty="0" smtClean="0"/>
              <a:t>.  Paradoxically, once an SSA male learns to eliminate all sense of shame about the existence of his same-sex </a:t>
            </a:r>
            <a:r>
              <a:rPr lang="en-US" u="sng" dirty="0" smtClean="0"/>
              <a:t>attractions</a:t>
            </a:r>
            <a:r>
              <a:rPr lang="en-US" dirty="0" smtClean="0"/>
              <a:t> – he then is actually fully on the pathway toward sexual purity and peace.</a:t>
            </a:r>
          </a:p>
          <a:p>
            <a:pPr marL="228433" indent="-228433">
              <a:buFont typeface="+mj-lt"/>
              <a:buAutoNum type="arabicPeriod"/>
            </a:pPr>
            <a:endParaRPr lang="en-US" dirty="0" smtClean="0"/>
          </a:p>
          <a:p>
            <a:pPr marL="228433" indent="-228433" defTabSz="913739">
              <a:buFont typeface="+mj-lt"/>
              <a:buAutoNum type="arabicPeriod"/>
              <a:defRPr/>
            </a:pPr>
            <a:r>
              <a:rPr lang="en-US" dirty="0" smtClean="0"/>
              <a:t>The Church (i.e., the body of Christian Followers, to include pastors) usually help us to live life the way Jesus does.  However, some under-informed Christians can actually abuse our communion with God – creating a tragic barrier to the only source of true Life!  Examples include whenever a pastor or Christian implies that it is sinful to have same-sex </a:t>
            </a:r>
            <a:r>
              <a:rPr lang="en-US" u="sng" dirty="0" smtClean="0"/>
              <a:t>attractions</a:t>
            </a:r>
            <a:r>
              <a:rPr lang="en-US" dirty="0" smtClean="0"/>
              <a:t> – rather than only focusing on the sin of </a:t>
            </a:r>
            <a:r>
              <a:rPr lang="en-US" u="sng" dirty="0" smtClean="0"/>
              <a:t>misusing</a:t>
            </a:r>
            <a:r>
              <a:rPr lang="en-US" dirty="0" smtClean="0"/>
              <a:t> our sexuality.  Jesus clearly lets us know that erotic </a:t>
            </a:r>
            <a:r>
              <a:rPr lang="en-US" i="1" dirty="0" smtClean="0"/>
              <a:t>lust</a:t>
            </a:r>
            <a:r>
              <a:rPr lang="en-US" dirty="0" smtClean="0"/>
              <a:t> is wrong (</a:t>
            </a:r>
            <a:r>
              <a:rPr lang="en-US" dirty="0" smtClean="0">
                <a:hlinkClick r:id="rId3"/>
              </a:rPr>
              <a:t>Matthew 5:28</a:t>
            </a:r>
            <a:r>
              <a:rPr lang="en-US" dirty="0" smtClean="0"/>
              <a:t>), regardless of whether we are lusting over a heteroerotic stimuli or a homoerotic one.  And, of course, the Bible is clear about erotic </a:t>
            </a:r>
            <a:r>
              <a:rPr lang="en-US" i="1" dirty="0" smtClean="0"/>
              <a:t>physical contact</a:t>
            </a:r>
            <a:r>
              <a:rPr lang="en-US" dirty="0" smtClean="0"/>
              <a:t> being wrong – unless between husband and wife.  Yet, oftentimes “homosexuality” is lumped as one term, and the distinction between same-sex </a:t>
            </a:r>
            <a:r>
              <a:rPr lang="en-US" u="sng" dirty="0" smtClean="0"/>
              <a:t>attractions</a:t>
            </a:r>
            <a:r>
              <a:rPr lang="en-US" dirty="0" smtClean="0"/>
              <a:t> versus homoerotic </a:t>
            </a:r>
            <a:r>
              <a:rPr lang="en-US" u="sng" dirty="0" smtClean="0"/>
              <a:t>lust/physical contact</a:t>
            </a:r>
            <a:r>
              <a:rPr lang="en-US" dirty="0" smtClean="0"/>
              <a:t> is never made.  A condemnation of “homosexuality” is often interpreted as a condemnation of merely </a:t>
            </a:r>
            <a:r>
              <a:rPr lang="en-US" i="1" dirty="0" smtClean="0"/>
              <a:t>having</a:t>
            </a:r>
            <a:r>
              <a:rPr lang="en-US" dirty="0" smtClean="0"/>
              <a:t> the attraction – a condition which none of them chose or wanted!</a:t>
            </a:r>
          </a:p>
          <a:p>
            <a:pPr marL="228433" indent="-228433">
              <a:buFont typeface="+mj-lt"/>
              <a:buAutoNum type="arabicPeriod"/>
            </a:pPr>
            <a:endParaRPr lang="en-US" dirty="0" smtClean="0"/>
          </a:p>
          <a:p>
            <a:pPr marL="228433" indent="-228433">
              <a:spcBef>
                <a:spcPts val="600"/>
              </a:spcBef>
              <a:spcAft>
                <a:spcPts val="600"/>
              </a:spcAft>
            </a:pP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228433" indent="-228433" defTabSz="913739">
              <a:spcBef>
                <a:spcPts val="600"/>
              </a:spcBef>
              <a:spcAft>
                <a:spcPts val="600"/>
              </a:spcAft>
              <a:defRPr/>
            </a:pPr>
            <a:r>
              <a:rPr lang="en-US" dirty="0" smtClean="0"/>
              <a:t>Here’s an obvious fact for males:  puberty dramatically changes us!  If being born with extra “sensitivity” is arguably the most important factor in what initially creates a male’s same-sex </a:t>
            </a:r>
            <a:r>
              <a:rPr lang="en-US" i="1" u="sng" dirty="0" smtClean="0"/>
              <a:t>attractions</a:t>
            </a:r>
            <a:r>
              <a:rPr lang="en-US" dirty="0" smtClean="0"/>
              <a:t> (SSA),</a:t>
            </a:r>
            <a:r>
              <a:rPr lang="en-US" baseline="0" dirty="0" smtClean="0"/>
              <a:t> </a:t>
            </a:r>
            <a:r>
              <a:rPr lang="en-US" dirty="0" smtClean="0"/>
              <a:t>then what happens in puberty may “pour the cement” for the foundation of a man’s future sexual identity and addiction. </a:t>
            </a:r>
          </a:p>
          <a:p>
            <a:pPr marL="228433" indent="-228433" defTabSz="913739">
              <a:spcBef>
                <a:spcPts val="600"/>
              </a:spcBef>
              <a:spcAft>
                <a:spcPts val="600"/>
              </a:spcAft>
              <a:defRPr/>
            </a:pPr>
            <a:endParaRPr lang="en-US" dirty="0" smtClean="0"/>
          </a:p>
          <a:p>
            <a:r>
              <a:rPr lang="en-US" u="sng" dirty="0" smtClean="0"/>
              <a:t>Brain and Body Development.</a:t>
            </a:r>
            <a:r>
              <a:rPr lang="en-US" dirty="0" smtClean="0"/>
              <a:t> Research by psychoanalyst Sander </a:t>
            </a:r>
            <a:r>
              <a:rPr lang="en-US" dirty="0" err="1" smtClean="0"/>
              <a:t>Breiner</a:t>
            </a:r>
            <a:r>
              <a:rPr lang="en-US" dirty="0" smtClean="0"/>
              <a:t>, M.D., reports that when a pubescent male experiences doubts about his sexual attractions, body appearance, and sexual capacities, these stressors may actually </a:t>
            </a:r>
            <a:r>
              <a:rPr lang="en-US" u="sng" dirty="0" smtClean="0"/>
              <a:t>harm his brain development</a:t>
            </a:r>
            <a:r>
              <a:rPr lang="en-US" dirty="0" smtClean="0"/>
              <a:t>.  Many experts agree that the brain is in a state of constant change during puberty.  According to Goldman-</a:t>
            </a:r>
            <a:r>
              <a:rPr lang="en-US" dirty="0" err="1" smtClean="0"/>
              <a:t>Rakic</a:t>
            </a:r>
            <a:r>
              <a:rPr lang="en-US" dirty="0" smtClean="0"/>
              <a:t> &amp; colleagues in their handbook on the neurobiology of cognitive development, certain brain regions can become dysfunctional due to stress over one’s sexuality (to include stress over sexual dreams).  Specifically, the brain neurons that produce “kisspeptin” helps regulate heterosexuality past puberty.  Thus, it is possible that significant stress concerning one’s sexual attractions and male esteem may limit one’s capability of developing heterosexually.  This developmental process has nothing to do with his </a:t>
            </a:r>
            <a:r>
              <a:rPr lang="en-US" i="1" dirty="0" smtClean="0"/>
              <a:t>choice</a:t>
            </a:r>
            <a:r>
              <a:rPr lang="en-US" dirty="0" smtClean="0"/>
              <a:t> – it is something that is automatically happening in the SSA male’s brain that he is totally unaware of or can control!</a:t>
            </a:r>
          </a:p>
          <a:p>
            <a:endParaRPr lang="en-US" dirty="0" smtClean="0"/>
          </a:p>
          <a:p>
            <a:r>
              <a:rPr lang="en-US" dirty="0" smtClean="0"/>
              <a:t>Additionally, a pubescent male who has experienced significant stress concerning his sexuality may be more likely to have </a:t>
            </a:r>
            <a:r>
              <a:rPr lang="en-US" u="sng" dirty="0" smtClean="0"/>
              <a:t>delayed secondary sex characteristics</a:t>
            </a:r>
            <a:r>
              <a:rPr lang="en-US" dirty="0" smtClean="0"/>
              <a:t> (e.g., late development of pubic or body hair; underdeveloped penis or muscles; hindrance of developing a deeper-tone voice; etc.).  My own experience in counseling SSA males seems to confirm this.  My SSA clients initially complete an extremely thorough questionnaire about their sexuality.  One of my questions is: </a:t>
            </a:r>
            <a:r>
              <a:rPr lang="en-US" i="1" dirty="0" smtClean="0"/>
              <a:t>“Between the ages of 11-17, would you consider yourself less developed physically than other males your age (e.g., smaller in height or muscles; behind the other males in developing bodily hair; smaller penis size; etc.)?”</a:t>
            </a:r>
            <a:r>
              <a:rPr lang="en-US" dirty="0" smtClean="0"/>
              <a:t> From the time I first began acquiring this data, an astounding 69% of the SSA male clients responded “yes”!  Thus, pre-puberty stress over one’s sexuality can potentially permanently affect one’s brain and sex characteristic development.</a:t>
            </a:r>
          </a:p>
        </p:txBody>
      </p:sp>
      <p:sp>
        <p:nvSpPr>
          <p:cNvPr id="4" name="Slide Number Placeholder 3"/>
          <p:cNvSpPr>
            <a:spLocks noGrp="1"/>
          </p:cNvSpPr>
          <p:nvPr>
            <p:ph type="sldNum" sz="quarter" idx="10"/>
          </p:nvPr>
        </p:nvSpPr>
        <p:spPr/>
        <p:txBody>
          <a:bodyPr/>
          <a:lstStyle/>
          <a:p>
            <a:fld id="{7EDC48C0-65A0-437D-8DA1-73ACB7B29B3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1607">
              <a:defRPr/>
            </a:pPr>
            <a:r>
              <a:rPr lang="en-US" dirty="0" smtClean="0"/>
              <a:t>N other words: Not </a:t>
            </a:r>
            <a:r>
              <a:rPr lang="en-US" dirty="0" smtClean="0"/>
              <a:t>all homosexuality is equal.</a:t>
            </a:r>
          </a:p>
        </p:txBody>
      </p:sp>
      <p:sp>
        <p:nvSpPr>
          <p:cNvPr id="4" name="Slide Number Placeholder 3"/>
          <p:cNvSpPr>
            <a:spLocks noGrp="1"/>
          </p:cNvSpPr>
          <p:nvPr>
            <p:ph type="sldNum" sz="quarter" idx="10"/>
          </p:nvPr>
        </p:nvSpPr>
        <p:spPr/>
        <p:txBody>
          <a:bodyPr/>
          <a:lstStyle/>
          <a:p>
            <a:fld id="{7EDC48C0-65A0-437D-8DA1-73ACB7B29B3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1607">
              <a:defRPr/>
            </a:pPr>
            <a:r>
              <a:rPr lang="en-US" dirty="0" smtClean="0"/>
              <a:t>Sexual orientation takes it a step further; when attractions persist, they are viewed as “inclinations” or “predispositions,” or they’re even considered to be a permanent part of one’s essential constitution or being. In its online website, the </a:t>
            </a:r>
            <a:r>
              <a:rPr lang="en-US" dirty="0" smtClean="0">
                <a:hlinkClick r:id="rId3"/>
              </a:rPr>
              <a:t>American </a:t>
            </a:r>
            <a:r>
              <a:rPr lang="en-US" baseline="0" dirty="0" smtClean="0">
                <a:solidFill>
                  <a:schemeClr val="tx1"/>
                </a:solidFill>
                <a:hlinkClick r:id="rId3"/>
              </a:rPr>
              <a:t>Psychological</a:t>
            </a:r>
            <a:r>
              <a:rPr lang="en-US" dirty="0" smtClean="0">
                <a:hlinkClick r:id="rId3"/>
              </a:rPr>
              <a:t> Association</a:t>
            </a:r>
            <a:r>
              <a:rPr lang="en-US" dirty="0" smtClean="0"/>
              <a:t> describes sexual orientation as “an enduring pattern of emotional, romantic, and/or sexual attractions to men, women or both sexes.”</a:t>
            </a:r>
          </a:p>
          <a:p>
            <a:pPr defTabSz="941607">
              <a:defRPr/>
            </a:pPr>
            <a:endParaRPr lang="en-US" dirty="0" smtClean="0"/>
          </a:p>
          <a:p>
            <a:pPr defTabSz="941607">
              <a:defRPr/>
            </a:pPr>
            <a:r>
              <a:rPr lang="en-US" dirty="0" smtClean="0"/>
              <a:t>When did you decide to become attracted to the opposite sex? Do you remember how old you were, or maybe you even remember the day?</a:t>
            </a:r>
          </a:p>
          <a:p>
            <a:pPr defTabSz="941607">
              <a:defRPr/>
            </a:pPr>
            <a:endParaRPr lang="en-US" dirty="0" smtClean="0"/>
          </a:p>
          <a:p>
            <a:pPr defTabSz="941607">
              <a:defRPr/>
            </a:pPr>
            <a:r>
              <a:rPr lang="en-US" dirty="0" smtClean="0"/>
              <a:t>A young man hears his peers discussing a member of the opposite sex and thinks to himself, “That’s how I think about you, Peter.”</a:t>
            </a:r>
          </a:p>
          <a:p>
            <a:pPr defTabSz="941607">
              <a:defRPr/>
            </a:pPr>
            <a:endParaRPr lang="en-US" dirty="0" smtClean="0"/>
          </a:p>
          <a:p>
            <a:pPr defTabSz="941607">
              <a:defRPr/>
            </a:pPr>
            <a:r>
              <a:rPr lang="en-US" dirty="0" smtClean="0"/>
              <a:t>Early on, a boy or girl feels rejected by or unwanted by their own gender and more easily identify with the opposite gender. When the relationship with the same-gender parent is not properly formed or is damaged in a critical manner, the alienation from same-gender becomes even more ingrained. Other factors (abuse, ridicule, neglect/abandonment, etc.) can readily add to the confusion and alienation. The child is then drawn to what they missed with the same gender parent, this draw becomes sexualized, and homosexuality blossoms.</a:t>
            </a:r>
          </a:p>
          <a:p>
            <a:pPr defTabSz="941607">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1607">
              <a:defRPr/>
            </a:pPr>
            <a:r>
              <a:rPr lang="en-US" dirty="0" smtClean="0"/>
              <a:t>Considerable </a:t>
            </a:r>
            <a:r>
              <a:rPr lang="en-US" dirty="0" smtClean="0"/>
              <a:t>discussion has been taking place within the Church in recent years about homosexuality and related matters. If we are to respond effectively within the context in which we live and serve, there are questions we need to ask and have good answers for. The first, of course, is this one.</a:t>
            </a:r>
          </a:p>
          <a:p>
            <a:pPr defTabSz="941607">
              <a:defRPr/>
            </a:pPr>
            <a:endParaRPr lang="en-US" dirty="0" smtClean="0"/>
          </a:p>
          <a:p>
            <a:pPr defTabSz="941607">
              <a:defRPr/>
            </a:pPr>
            <a:r>
              <a:rPr lang="en-US" dirty="0" smtClean="0"/>
              <a:t>How we answer this and the following questions will be the determining factor on whether or not we respond at all, and how</a:t>
            </a:r>
            <a:r>
              <a:rPr lang="en-US" baseline="0" dirty="0" smtClean="0"/>
              <a:t> well or poorly we </a:t>
            </a:r>
            <a:r>
              <a:rPr lang="en-US" dirty="0" smtClean="0"/>
              <a:t>respond as the alive Body of Christ on the earth.</a:t>
            </a:r>
          </a:p>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is a clear distinction between attraction and action. Action easily—though not always—cements, solidifies the attraction and further ingrains the attraction, drawing the person ever-more intensely into the deeper dimensions of homosexuality.</a:t>
            </a:r>
          </a:p>
          <a:p>
            <a:endParaRPr lang="en-US" baseline="0" dirty="0" smtClean="0"/>
          </a:p>
          <a:p>
            <a:r>
              <a:rPr lang="en-US" baseline="0" dirty="0" smtClean="0"/>
              <a:t>With vicarious involvement (through pornography or personal visualization), there remains a barrier between the person struggling with SSA and fully identifying with homosexuality as an embraced lifestyle</a:t>
            </a:r>
            <a:r>
              <a:rPr lang="en-US" baseline="0" dirty="0" smtClean="0"/>
              <a:t>. Once that line is crossed, however, the dynamics of the SSA change drastically.</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where the “I am” statements are comfortably, even sometimes</a:t>
            </a:r>
            <a:r>
              <a:rPr lang="en-US" baseline="0" dirty="0" smtClean="0"/>
              <a:t> </a:t>
            </a:r>
            <a:r>
              <a:rPr lang="en-US" dirty="0" smtClean="0"/>
              <a:t>belligerently, made. This is</a:t>
            </a:r>
            <a:r>
              <a:rPr lang="en-US" baseline="0" dirty="0" smtClean="0"/>
              <a:t> the level where a person self-identifies as “gay” or “lesbian” and fully embraces the lifestyle that surrounds homosexual behaviors and intimate relationship. It is important to note that there is almost always – with few exceptions – a physically sexual component to this level of homosexuality. </a:t>
            </a:r>
          </a:p>
          <a:p>
            <a:endParaRPr lang="en-US" baseline="0" dirty="0" smtClean="0"/>
          </a:p>
          <a:p>
            <a:r>
              <a:rPr lang="en-US" dirty="0" smtClean="0"/>
              <a:t>Identity can be expressed personally, as in “I am my sexuality” or “My sexuality describes and defines my being.” And it can also be expressed communally by affiliating with a homosexually active subculture for sexual and sociopolitical purposes.</a:t>
            </a:r>
          </a:p>
          <a:p>
            <a:endParaRPr lang="en-US" dirty="0" smtClean="0"/>
          </a:p>
          <a:p>
            <a:r>
              <a:rPr lang="en-US" dirty="0" smtClean="0"/>
              <a:t>The terms “sexual identity” and “sexual orientation” are often used interchangeably, but a number of professionals have argued that a distinction should be made between the two, and between them and same-sex attraction. National polls appear to support their position; when surveyed, greater numbers of people report SSA than they do a homosexual orientation. And not everyone who experiences SSA or a homosexual orientation goes on to identify as gay or lesbian.</a:t>
            </a:r>
          </a:p>
        </p:txBody>
      </p:sp>
      <p:sp>
        <p:nvSpPr>
          <p:cNvPr id="4" name="Slide Number Placeholder 3"/>
          <p:cNvSpPr>
            <a:spLocks noGrp="1"/>
          </p:cNvSpPr>
          <p:nvPr>
            <p:ph type="sldNum" sz="quarter" idx="10"/>
          </p:nvPr>
        </p:nvSpPr>
        <p:spPr/>
        <p:txBody>
          <a:bodyPr/>
          <a:lstStyle/>
          <a:p>
            <a:fld id="{7EDC48C0-65A0-437D-8DA1-73ACB7B29B3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need to discuss the difference between “ethic” and “moral”. What is</a:t>
            </a:r>
            <a:r>
              <a:rPr lang="en-US" baseline="0" dirty="0" smtClean="0"/>
              <a:t> the difference?</a:t>
            </a:r>
          </a:p>
          <a:p>
            <a:endParaRPr lang="en-US" baseline="0" dirty="0" smtClean="0"/>
          </a:p>
          <a:p>
            <a:r>
              <a:rPr lang="en-US" baseline="0" dirty="0" smtClean="0"/>
              <a:t>Actually, “ethic” is the transcendent “ought” – the standard by which everything else is measured; while “moral” is derived from the word “mores”, which means “normal; customary”.</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3739"/>
            <a:r>
              <a:rPr lang="en-US" b="1" dirty="0" smtClean="0"/>
              <a:t>Our gender is a biological reality that points to the deeper truth about who we are. </a:t>
            </a:r>
            <a:r>
              <a:rPr lang="en-US" dirty="0" smtClean="0"/>
              <a:t>Our gender is not subject to whatever we feel or choose to identify with. The Bible is clear that we are made in God’s image as male and female and that each gender compliments one another and uniquely brings forth new life and reflects who God is.</a:t>
            </a:r>
          </a:p>
          <a:p>
            <a:endParaRPr lang="en-US" dirty="0" smtClean="0"/>
          </a:p>
          <a:p>
            <a:r>
              <a:rPr lang="en-US" b="1" dirty="0" smtClean="0"/>
              <a:t>We’re all uncomfortable with being confined to stereotypes.</a:t>
            </a:r>
            <a:r>
              <a:rPr lang="en-US" dirty="0" smtClean="0"/>
              <a:t> Just because you don’t fit someone else’s gender stereotype doesn’t mean you aren’t that gender. As a society, we’ve often poorly defined what it means to be a “real” man or woman. For example, men who are gifted in arts or music have been often misbranded as effeminate instead of just men who happen to be gifted in arts or music. Gender, is ultimately, about what God has placed into us that celebrates His exceptional plan for men and women, all of humanity as well as the unique nature of each individual.</a:t>
            </a:r>
          </a:p>
          <a:p>
            <a:endParaRPr lang="en-US" dirty="0" smtClean="0"/>
          </a:p>
          <a:p>
            <a:r>
              <a:rPr lang="en-US" b="1" dirty="0" smtClean="0"/>
              <a:t>We need to take a look at how we, as a culture, have aided and abetted the gender confusion issues we now see. </a:t>
            </a:r>
            <a:r>
              <a:rPr lang="en-US" dirty="0" smtClean="0"/>
              <a:t>While we chastise those that embrace and elevate stereotypes, the reality is that to some degree we are all guilty of doing this. Being a man isn’t about sports and carousing — just as being a woman isn’t about being fashionable or even girly. By elevating these stereotypes and standards, we cause others to feel like “outsiders” to their own gender. Many who don’t fit in have instead created groups and labels they feel they do fit such as “bi-curious” and “transgendered.” As a society, we often claim to embrace “diversity,” but in reality, we have shunned diversity within our respective genders by accepting societal stereotypes. One of the most stereotyping spheres</a:t>
            </a:r>
            <a:r>
              <a:rPr lang="en-US" baseline="0" dirty="0" smtClean="0"/>
              <a:t> of our society, ironically, is the pro-gay community. Within the “gay man” arena, there are 16 general categories accepted, with innumerable subcategories. This says nothing of the categories within female same-sex attraction and activity, the transgender sphere, or those that consider themselves some form of “both”.</a:t>
            </a:r>
            <a:endParaRPr lang="en-US" dirty="0" smtClean="0"/>
          </a:p>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913739"/>
            <a:r>
              <a:rPr lang="en-US" dirty="0" smtClean="0"/>
              <a:t>In order to be diagnosed with Gender Identity Disorder, there must be a strong desire to be the other sex and a persistent discomfort with one’s body. The persona may or may not have had sex reassignment surgery, and he or she may or may not have homosexual attractions. There are six levels of GID according to what is known as the Harry Benjamin Scale. The occasional cross-dresser is stage one; someone who has had a surgical procedure such as a vaginectomy or a penectomy, has completed the final step and is at level six.</a:t>
            </a:r>
            <a:br>
              <a:rPr lang="en-US" dirty="0" smtClean="0"/>
            </a:br>
            <a:endParaRPr lang="en-US" dirty="0" smtClean="0"/>
          </a:p>
          <a:p>
            <a:r>
              <a:rPr lang="en-US" b="1" dirty="0" smtClean="0"/>
              <a:t>Accepting and accommodating a redefinition of someone’s biological reality will not fix the root problem. </a:t>
            </a:r>
            <a:r>
              <a:rPr lang="en-US" dirty="0" smtClean="0"/>
              <a:t>While this is tough issue to grapple with, allocating bathrooms and advocating surgical intervention will likely further add to the confusion the individual is experiencing as well as to the confusion of others. We must love individuals enough to go beyond the outward expression of inward confusion. It is a psychological, emotional struggle that requires compassion as the individual experiencing it is dealing with a tremendous level of ambivalence or antagonism surrounding their identity. Asking the rest of society to not only affirm their instability, but to radically reorder the ways in which the culture understands gender is dangerous to all of society.</a:t>
            </a:r>
          </a:p>
          <a:p>
            <a:endParaRPr lang="en-US" dirty="0" smtClean="0"/>
          </a:p>
          <a:p>
            <a:r>
              <a:rPr lang="en-US" b="1" dirty="0" smtClean="0"/>
              <a:t>Unfortunately, there’s no quick fix for identity confusion. </a:t>
            </a:r>
            <a:r>
              <a:rPr lang="en-US" dirty="0" smtClean="0"/>
              <a:t>Taking on the appearance of a different gender through disguise, chemical treatments, or invasive surgery won’t erase the emotional wounds that led to the gender confusion in the first place. Surgeries and hormones only add another layer to the confusion going on deep within them. We are much more complicated as human beings. We must resist the urge to label an individual’s confused sexual identity and then cementing that label either by cooperative action or approving physical intervention. We may be pushing that individual down a path that is more damaging in the long run. Those seeking to solidify their current gender orientation should seriously consider the repercussions of physical intervention that could be permanent or premature. Instead of rejecting their natural gender, a healthy and spiritually sound response is to accept their God-given gender and to investigate the emotional sources of the confusion and meet legitimate needs surrounding their gender</a:t>
            </a:r>
            <a:r>
              <a:rPr lang="en-US" baseline="0" dirty="0" smtClean="0"/>
              <a:t> confusion.</a:t>
            </a:r>
            <a:endParaRPr lang="en-US" dirty="0" smtClean="0"/>
          </a:p>
          <a:p>
            <a:endParaRPr lang="en-US" dirty="0" smtClean="0"/>
          </a:p>
          <a:p>
            <a:r>
              <a:rPr lang="en-US" b="1" dirty="0" smtClean="0"/>
              <a:t>Adapting biological reality to match attractions or emotions can be a dangerous business. </a:t>
            </a:r>
            <a:r>
              <a:rPr lang="en-US" dirty="0" smtClean="0"/>
              <a:t>As a society, we have an obligation to prevent bringing further harm to individuals experiencing gender confusion. For example, we don’t tell an anorexic that because he or she feels fat — they must have liposuction. In the same way, we should not allow emotion to trump biology.</a:t>
            </a:r>
          </a:p>
          <a:p>
            <a:endParaRPr lang="en-US" dirty="0" smtClean="0"/>
          </a:p>
          <a:p>
            <a:r>
              <a:rPr lang="en-US" dirty="0" smtClean="0"/>
              <a:t>Johns Hopkins Psychiatrist Dr. Paul McHugh has worked extensively with patients undergoing SRS (sexual reassignment surgery). He has concluded, “I have witnessed a great deal of damage from sex-reassignment. The children transformed from their male constitution into female roles suffered prolonged distress and misery as they sensed their natural attitudes. … We have wasted scientific and technical resources and damaged our professional credibility by collaborating with madness rather than trying to study, cure, and ultimately prevent it.” -</a:t>
            </a:r>
            <a:r>
              <a:rPr lang="en-US" dirty="0" smtClean="0">
                <a:hlinkClick r:id="rId3"/>
              </a:rPr>
              <a:t>Johns Hopkins Psychiatrist Urges End to  Sexual  Reassignment Surgery</a:t>
            </a:r>
            <a:endParaRPr lang="en-US" dirty="0" smtClean="0"/>
          </a:p>
          <a:p>
            <a:endParaRPr lang="en-US" dirty="0" smtClean="0"/>
          </a:p>
          <a:p>
            <a:r>
              <a:rPr lang="en-US" dirty="0" smtClean="0"/>
              <a:t>McHugh’s remarks were published in the November 2004, issue of </a:t>
            </a:r>
            <a:r>
              <a:rPr lang="en-US" i="1" dirty="0" smtClean="0"/>
              <a:t>First Things</a:t>
            </a:r>
            <a:r>
              <a:rPr lang="en-US" dirty="0" smtClean="0"/>
              <a:t>. Writing in “Surgical Sex,” McHugh noted that Johns Hopkins University was a pioneer in SRS beginning in the early </a:t>
            </a:r>
            <a:r>
              <a:rPr lang="en-US" dirty="0" err="1" smtClean="0"/>
              <a:t>1970’s</a:t>
            </a:r>
            <a:r>
              <a:rPr lang="en-US" dirty="0" smtClean="0"/>
              <a:t> since the prevailing theory at the time was that while sex was genetically determined at birth, the concept of gender was culturally shaped and malleable and that being female or male were interchangeable.</a:t>
            </a:r>
          </a:p>
          <a:p>
            <a:pPr defTabSz="913739"/>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themselves,</a:t>
            </a:r>
            <a:r>
              <a:rPr lang="en-US" baseline="0" dirty="0" smtClean="0"/>
              <a:t> words have definition; they only take on </a:t>
            </a:r>
            <a:r>
              <a:rPr lang="en-US" i="1" baseline="0" dirty="0" smtClean="0"/>
              <a:t>meaning</a:t>
            </a:r>
            <a:r>
              <a:rPr lang="en-US" i="0" baseline="0" dirty="0" smtClean="0"/>
              <a:t> when they are found in the company of other words. </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where the battle begins: who are we, where did</a:t>
            </a:r>
            <a:r>
              <a:rPr lang="en-US" baseline="0" dirty="0" smtClean="0"/>
              <a:t> we come </a:t>
            </a:r>
            <a:r>
              <a:rPr lang="en-US" baseline="0" dirty="0" smtClean="0"/>
              <a:t>from</a:t>
            </a:r>
            <a:r>
              <a:rPr lang="en-US" baseline="0" dirty="0" smtClean="0"/>
              <a:t>, </a:t>
            </a:r>
            <a:r>
              <a:rPr lang="en-US" baseline="0" dirty="0" smtClean="0"/>
              <a:t>why are we here, </a:t>
            </a:r>
            <a:r>
              <a:rPr lang="en-US" baseline="0" dirty="0" smtClean="0"/>
              <a:t>and what is the point of it all anyway?</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Three basic questions.</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433" indent="-228433">
              <a:buFont typeface="+mj-lt"/>
              <a:buAutoNum type="arabicPeriod"/>
            </a:pPr>
            <a:r>
              <a:rPr lang="en-US" dirty="0" smtClean="0"/>
              <a:t>If this is the case</a:t>
            </a:r>
            <a:r>
              <a:rPr lang="en-US" baseline="0" dirty="0" smtClean="0"/>
              <a:t> then our approach would be identical to our approach with heterosexual matters. The only difference lies in the gender attraction, which is now a non-issue.</a:t>
            </a:r>
          </a:p>
          <a:p>
            <a:pPr marL="228433" indent="-228433">
              <a:buFont typeface="+mj-lt"/>
              <a:buAutoNum type="arabicPeriod"/>
            </a:pPr>
            <a:endParaRPr lang="en-US" baseline="0" dirty="0" smtClean="0"/>
          </a:p>
          <a:p>
            <a:pPr marL="228433" indent="-228433">
              <a:buFont typeface="+mj-lt"/>
              <a:buAutoNum type="arabicPeriod"/>
            </a:pPr>
            <a:r>
              <a:rPr lang="en-US" baseline="0" dirty="0" smtClean="0"/>
              <a:t>Holding to this approach, prayer, fasting, and exorcism will deliver the homosexual from the demon, the “spirit of homosexuality”,  and bring them true and lasting freedom. The Scriptures nowhere ascribe </a:t>
            </a:r>
            <a:r>
              <a:rPr lang="en-US" baseline="0" dirty="0" smtClean="0"/>
              <a:t>homosexual behavior—or </a:t>
            </a:r>
            <a:r>
              <a:rPr lang="en-US" baseline="0" dirty="0" smtClean="0"/>
              <a:t>any besetting sin-pattern, for that matter—to demons.</a:t>
            </a:r>
          </a:p>
          <a:p>
            <a:pPr marL="228433" indent="-228433">
              <a:buFont typeface="+mj-lt"/>
              <a:buAutoNum type="arabicPeriod"/>
            </a:pPr>
            <a:endParaRPr lang="en-US" baseline="0" dirty="0" smtClean="0"/>
          </a:p>
          <a:p>
            <a:pPr marL="228433" indent="-228433">
              <a:buFont typeface="+mj-lt"/>
              <a:buAutoNum type="arabicPeriod"/>
            </a:pPr>
            <a:r>
              <a:rPr lang="en-US" baseline="0" dirty="0" smtClean="0"/>
              <a:t>This is the position taken by the clear teaching of Scripture and by decades of research, observation, and transformed lives (1 Corinthians 6:9-11).</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can see, one’s worldview determines a great deal.</a:t>
            </a:r>
            <a:r>
              <a:rPr lang="en-US" baseline="0" dirty="0" smtClean="0"/>
              <a:t> As this applies to the matter of homosexuality, this is the </a:t>
            </a:r>
            <a:r>
              <a:rPr lang="en-US" b="1" baseline="0" dirty="0" smtClean="0"/>
              <a:t>key</a:t>
            </a:r>
            <a:r>
              <a:rPr lang="en-US" b="0" baseline="0" dirty="0" smtClean="0"/>
              <a:t> determining factor.</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other hand, both retrospective (looking backwards in time) and prospective (observation in real time) studies have discovered that shifts in desire, fantasy and behavior from same-sex toward opposite sex can occur, and that the attempt to make these changes is not inherently harmful. Unfortunately, these studies have not received the same level of media coverage as the flawed studies. Many reputable therapists believe that while genes may be </a:t>
            </a:r>
            <a:r>
              <a:rPr lang="en-US" u="sng" dirty="0" smtClean="0"/>
              <a:t>predictive</a:t>
            </a:r>
            <a:r>
              <a:rPr lang="en-US" dirty="0" smtClean="0"/>
              <a:t> of behavior, environment and choice </a:t>
            </a:r>
            <a:r>
              <a:rPr lang="en-US" u="sng" dirty="0" smtClean="0"/>
              <a:t>determine</a:t>
            </a:r>
            <a:r>
              <a:rPr lang="en-US" dirty="0" smtClean="0"/>
              <a:t> behavior.  And the Bible bears this out. As Paul says, “We were dead in trespasses and sins, ….we are by nature children of wrath” (</a:t>
            </a:r>
            <a:r>
              <a:rPr lang="en-US" dirty="0" smtClean="0">
                <a:hlinkClick r:id="rId3"/>
              </a:rPr>
              <a:t>Ephesians 2:1-4</a:t>
            </a:r>
            <a:r>
              <a:rPr lang="en-US" dirty="0" smtClean="0"/>
              <a:t>). In other words, each of us may have certain sins to which we are more inclined than others. That is why the Bible is so clear that we need to be born again. Temptation will not automatically disappear when we place our trust in Christ, but we will have a new nature and a new power within to deal with the power of sin.</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Jesus affirms the truth and continuity of the Old Testament (Matthew 5:17-19), He tacitly affirmed its teaching on homosexual conduct as well. Plus, there were many things Jesus taught and did that are</a:t>
            </a:r>
            <a:r>
              <a:rPr lang="en-US" baseline="0" dirty="0" smtClean="0"/>
              <a:t> not recorded (John 21:25), so this assumption is false on its face. Jesus also never mentioned wife-beating, pedophilia, or drug abuse. Does that automatically mean that He was unconcerned about these matters?</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Would we then transfer this thinking to adult/child</a:t>
            </a:r>
            <a:r>
              <a:rPr lang="en-US" baseline="0" dirty="0" smtClean="0"/>
              <a:t> or human/animal sexuality? While there is a trend in that direction due to the inroads made by the pro-gay lobby, the facts remain that human sexuality is a critical and fragile part of the human experience </a:t>
            </a:r>
            <a:r>
              <a:rPr lang="en-US" baseline="0" smtClean="0"/>
              <a:t>and condition.</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1357">
              <a:defRPr/>
            </a:pPr>
            <a:r>
              <a:rPr lang="en-US" dirty="0" smtClean="0"/>
              <a:t>The Commercial Closet maintains "The world's largest collection of gay advertising" at: </a:t>
            </a:r>
            <a:r>
              <a:rPr lang="en-US" u="none" dirty="0" smtClean="0"/>
              <a:t>www.commercialcloset.org.</a:t>
            </a:r>
            <a:r>
              <a:rPr lang="en-US" u="none" baseline="0" dirty="0" smtClean="0"/>
              <a:t> Four years ago, they had indexed over 750 television and print ads. Today—I mean, literally, this morning—th</a:t>
            </a:r>
            <a:r>
              <a:rPr lang="en-US" u="none" dirty="0" smtClean="0"/>
              <a:t>ey</a:t>
            </a:r>
            <a:r>
              <a:rPr lang="en-US" dirty="0" smtClean="0"/>
              <a:t> have indexed 1402 television and 2561 print ads, from the U.S. and around the world. Add to that the number of positive portrayals of same-sex active men and women on television, and the societal</a:t>
            </a:r>
            <a:r>
              <a:rPr lang="en-US" baseline="0" dirty="0" smtClean="0"/>
              <a:t> acceptance of homosexuality is clear.</a:t>
            </a:r>
          </a:p>
          <a:p>
            <a:pPr defTabSz="891357">
              <a:defRPr/>
            </a:pPr>
            <a:endParaRPr lang="en-US" baseline="0" dirty="0" smtClean="0"/>
          </a:p>
          <a:p>
            <a:pPr defTabSz="891357">
              <a:defRPr/>
            </a:pPr>
            <a:r>
              <a:rPr lang="en-US" dirty="0" smtClean="0"/>
              <a:t>The 17th annual "Where We Are on TV" report released Wednesday by GLAAD found that at the launch of the 2012-2013 television season, GLAAD estimates that lesbian, gay, bisexual and transgender (LGBT) scripted characters represent 4.4% of all scripted series regular characters on the five broadcast networks: ABC, CBS, The CW, Fox, and NBC. This is an increase from last year, with 31 series regular characters identified as LGBT.  Additionally GLAAD counted 19 recurring characters on primetime broadcast scripted series. The number of scripted LGBT series regulars found on mainstream cable is up to 35 in the upcoming season.  GLAAD counted 26 additional recurring characters on cable. This is an overall increase of 80% from the previous year’s report.</a:t>
            </a:r>
          </a:p>
          <a:p>
            <a:pPr defTabSz="891357">
              <a:defRPr/>
            </a:pP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1038"/>
          <p:cNvSpPr>
            <a:spLocks noGrp="1" noChangeArrowheads="1"/>
          </p:cNvSpPr>
          <p:nvPr>
            <p:ph type="hdr" sz="quarter"/>
          </p:nvPr>
        </p:nvSpPr>
        <p:spPr>
          <a:noFill/>
        </p:spPr>
        <p:txBody>
          <a:bodyPr/>
          <a:lstStyle/>
          <a:p>
            <a:r>
              <a:rPr lang="en-US"/>
              <a:t>Teacher’s Notes</a:t>
            </a:r>
          </a:p>
        </p:txBody>
      </p:sp>
      <p:sp>
        <p:nvSpPr>
          <p:cNvPr id="558083" name="Rectangle 1039"/>
          <p:cNvSpPr>
            <a:spLocks noGrp="1" noChangeArrowheads="1"/>
          </p:cNvSpPr>
          <p:nvPr>
            <p:ph type="dt" sz="quarter" idx="1"/>
          </p:nvPr>
        </p:nvSpPr>
        <p:spPr>
          <a:noFill/>
        </p:spPr>
        <p:txBody>
          <a:bodyPr/>
          <a:lstStyle/>
          <a:p>
            <a:r>
              <a:rPr lang="en-US"/>
              <a:t>Introduction to Theology</a:t>
            </a:r>
            <a:endParaRPr lang="en-US" b="0">
              <a:latin typeface="Arial" charset="0"/>
            </a:endParaRPr>
          </a:p>
        </p:txBody>
      </p:sp>
      <p:sp>
        <p:nvSpPr>
          <p:cNvPr id="558084" name="Rectangle 1040"/>
          <p:cNvSpPr>
            <a:spLocks noGrp="1" noChangeArrowheads="1"/>
          </p:cNvSpPr>
          <p:nvPr>
            <p:ph type="ftr" sz="quarter" idx="4"/>
          </p:nvPr>
        </p:nvSpPr>
        <p:spPr>
          <a:noFill/>
        </p:spPr>
        <p:txBody>
          <a:bodyPr/>
          <a:lstStyle/>
          <a:p>
            <a:r>
              <a:rPr lang="en-US" dirty="0"/>
              <a:t>Copyright © 2005-2006 Reclaiming the Mind Ministries. All Rights Reserved.</a:t>
            </a:r>
            <a:endParaRPr lang="en-US" sz="1100" dirty="0"/>
          </a:p>
        </p:txBody>
      </p:sp>
      <p:sp>
        <p:nvSpPr>
          <p:cNvPr id="558085" name="Rectangle 1041"/>
          <p:cNvSpPr>
            <a:spLocks noGrp="1" noChangeArrowheads="1"/>
          </p:cNvSpPr>
          <p:nvPr>
            <p:ph type="sldNum" sz="quarter" idx="5"/>
          </p:nvPr>
        </p:nvSpPr>
        <p:spPr>
          <a:noFill/>
        </p:spPr>
        <p:txBody>
          <a:bodyPr/>
          <a:lstStyle/>
          <a:p>
            <a:r>
              <a:rPr lang="en-US"/>
              <a:t>Slide </a:t>
            </a:r>
            <a:fld id="{2E416E3E-4D20-4783-88EC-A9EC2A9ECA13}" type="slidenum">
              <a:rPr lang="en-US"/>
              <a:pPr/>
              <a:t>38</a:t>
            </a:fld>
            <a:endParaRPr lang="en-US"/>
          </a:p>
        </p:txBody>
      </p:sp>
      <p:sp>
        <p:nvSpPr>
          <p:cNvPr id="558086" name="Rectangle 2"/>
          <p:cNvSpPr>
            <a:spLocks noGrp="1" noRot="1" noChangeAspect="1" noChangeArrowheads="1" noTextEdit="1"/>
          </p:cNvSpPr>
          <p:nvPr>
            <p:ph type="sldImg"/>
          </p:nvPr>
        </p:nvSpPr>
        <p:spPr>
          <a:xfrm>
            <a:off x="1127125" y="703263"/>
            <a:ext cx="4692650" cy="3519487"/>
          </a:xfrm>
          <a:ln/>
        </p:spPr>
      </p:sp>
      <p:sp>
        <p:nvSpPr>
          <p:cNvPr id="55808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1038"/>
          <p:cNvSpPr>
            <a:spLocks noGrp="1" noChangeArrowheads="1"/>
          </p:cNvSpPr>
          <p:nvPr>
            <p:ph type="hdr" sz="quarter"/>
          </p:nvPr>
        </p:nvSpPr>
        <p:spPr>
          <a:noFill/>
        </p:spPr>
        <p:txBody>
          <a:bodyPr/>
          <a:lstStyle/>
          <a:p>
            <a:r>
              <a:rPr lang="en-US"/>
              <a:t>Teacher’s Notes</a:t>
            </a:r>
          </a:p>
        </p:txBody>
      </p:sp>
      <p:sp>
        <p:nvSpPr>
          <p:cNvPr id="585731" name="Rectangle 1039"/>
          <p:cNvSpPr>
            <a:spLocks noGrp="1" noChangeArrowheads="1"/>
          </p:cNvSpPr>
          <p:nvPr>
            <p:ph type="dt" sz="quarter" idx="1"/>
          </p:nvPr>
        </p:nvSpPr>
        <p:spPr>
          <a:noFill/>
        </p:spPr>
        <p:txBody>
          <a:bodyPr/>
          <a:lstStyle/>
          <a:p>
            <a:r>
              <a:rPr lang="en-US"/>
              <a:t>Introduction to Theology</a:t>
            </a:r>
            <a:endParaRPr lang="en-US" b="0">
              <a:latin typeface="Arial" charset="0"/>
            </a:endParaRPr>
          </a:p>
        </p:txBody>
      </p:sp>
      <p:sp>
        <p:nvSpPr>
          <p:cNvPr id="585732" name="Rectangle 1040"/>
          <p:cNvSpPr>
            <a:spLocks noGrp="1" noChangeArrowheads="1"/>
          </p:cNvSpPr>
          <p:nvPr>
            <p:ph type="ftr" sz="quarter" idx="4"/>
          </p:nvPr>
        </p:nvSpPr>
        <p:spPr>
          <a:noFill/>
        </p:spPr>
        <p:txBody>
          <a:bodyPr/>
          <a:lstStyle/>
          <a:p>
            <a:r>
              <a:rPr lang="en-US" dirty="0"/>
              <a:t>Copyright © 2005-2006 Reclaiming the Mind Ministries. All Rights Reserved.</a:t>
            </a:r>
            <a:endParaRPr lang="en-US" sz="1100" dirty="0"/>
          </a:p>
        </p:txBody>
      </p:sp>
      <p:sp>
        <p:nvSpPr>
          <p:cNvPr id="585733" name="Rectangle 1041"/>
          <p:cNvSpPr>
            <a:spLocks noGrp="1" noChangeArrowheads="1"/>
          </p:cNvSpPr>
          <p:nvPr>
            <p:ph type="sldNum" sz="quarter" idx="5"/>
          </p:nvPr>
        </p:nvSpPr>
        <p:spPr>
          <a:noFill/>
        </p:spPr>
        <p:txBody>
          <a:bodyPr/>
          <a:lstStyle/>
          <a:p>
            <a:r>
              <a:rPr lang="en-US"/>
              <a:t>Slide </a:t>
            </a:r>
            <a:fld id="{2396E927-8B1D-443B-B511-3BF1C67C1190}" type="slidenum">
              <a:rPr lang="en-US"/>
              <a:pPr/>
              <a:t>39</a:t>
            </a:fld>
            <a:endParaRPr lang="en-US"/>
          </a:p>
        </p:txBody>
      </p:sp>
      <p:sp>
        <p:nvSpPr>
          <p:cNvPr id="585734" name="Rectangle 2"/>
          <p:cNvSpPr>
            <a:spLocks noGrp="1" noRot="1" noChangeAspect="1" noChangeArrowheads="1" noTextEdit="1"/>
          </p:cNvSpPr>
          <p:nvPr>
            <p:ph type="sldImg"/>
          </p:nvPr>
        </p:nvSpPr>
        <p:spPr>
          <a:ln/>
        </p:spPr>
      </p:sp>
      <p:sp>
        <p:nvSpPr>
          <p:cNvPr id="585735" name="Rectangle 3"/>
          <p:cNvSpPr>
            <a:spLocks noGrp="1" noChangeArrowheads="1"/>
          </p:cNvSpPr>
          <p:nvPr>
            <p:ph type="body" idx="1"/>
          </p:nvPr>
        </p:nvSpPr>
        <p:spPr>
          <a:noFill/>
          <a:ln/>
        </p:spPr>
        <p:txBody>
          <a:bodyPr/>
          <a:lstStyle/>
          <a:p>
            <a:pPr eaLnBrk="1" hangingPunct="1"/>
            <a:r>
              <a:rPr lang="en-US" dirty="0" smtClean="0"/>
              <a:t>This stage would agree with the Protestant confession of </a:t>
            </a:r>
            <a:r>
              <a:rPr lang="en-US" i="1" dirty="0" smtClean="0"/>
              <a:t>sola scriptura</a:t>
            </a:r>
            <a:r>
              <a:rPr lang="en-US" dirty="0" smtClean="0"/>
              <a:t> in that the Scripture alone has ultimate authority in matters of faith and practice and that Scripture alone is the objective and infallible source of revelation in all that it teaches.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Corinthians 6:9-11</a:t>
            </a:r>
          </a:p>
          <a:p>
            <a:endParaRPr lang="en-US" dirty="0" smtClean="0"/>
          </a:p>
          <a:p>
            <a:r>
              <a:rPr lang="en-US" dirty="0" smtClean="0"/>
              <a:t>We will be revisiting this text several times throughout our time together.</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433" indent="-228433"/>
            <a:r>
              <a:rPr lang="en-US" dirty="0" smtClean="0"/>
              <a:t>Where you come down on this will set your course.</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Without</a:t>
            </a:r>
            <a:r>
              <a:rPr lang="en-US" baseline="0" dirty="0" smtClean="0"/>
              <a:t> the Scriptures as our only infallible source of truth regarding all that it teaches, we will not have a Biblical response to those who come through our doors and that struggle with same-sex attraction or gender identity confusion.</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passages included Leviticus 20:23; 1 Timothy</a:t>
            </a:r>
            <a:r>
              <a:rPr lang="en-US" baseline="0" dirty="0" smtClean="0"/>
              <a:t> 1:9-11; Jude 1:7.</a:t>
            </a:r>
          </a:p>
          <a:p>
            <a:endParaRPr lang="en-US" baseline="0" dirty="0" smtClean="0"/>
          </a:p>
          <a:p>
            <a:r>
              <a:rPr lang="en-US" dirty="0" smtClean="0"/>
              <a:t>1 Timothy 1:9-11: realizing the fact that law is not made for a righteous person, but for those who are lawless and rebellious, for the ungodly and sinners, for the unholy and profane, for those who kill their fathers or mothers, for murderers </a:t>
            </a:r>
            <a:r>
              <a:rPr lang="en-US" b="1" dirty="0" smtClean="0"/>
              <a:t>1 Ti 1:10  and immoral men and homosexuals and kidnappers and liars and perjurers, and whatever else is contrary to sound teaching,  </a:t>
            </a:r>
            <a:r>
              <a:rPr lang="en-US" dirty="0" smtClean="0"/>
              <a:t>1 Ti 1:11  according to the glorious gospel of the blessed God, with which I have been entrusted. </a:t>
            </a:r>
          </a:p>
          <a:p>
            <a:endParaRPr lang="en-US" baseline="0" dirty="0" smtClean="0"/>
          </a:p>
          <a:p>
            <a:r>
              <a:rPr lang="en-US" baseline="0" dirty="0" smtClean="0"/>
              <a:t>Jesus specifically refers to marriage in Matthew 19, and His description indicates that God’s design is heterosexual, monogamous, life-long, and faithful.</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891357">
              <a:defRPr/>
            </a:pPr>
            <a:r>
              <a:rPr lang="en-US" dirty="0" smtClean="0"/>
              <a:t>So God created man in his own image, in the image of God he created him; male and female he created them. God blessed them and said to them, "Be fruitful and increase in number; fill the earth and subdue it. Rule over the fish of the sea and the birds of the air and over every living creature that moves on the ground."</a:t>
            </a:r>
            <a:br>
              <a:rPr lang="en-US" dirty="0" smtClean="0"/>
            </a:br>
            <a:r>
              <a:rPr lang="en-US" dirty="0" smtClean="0"/>
              <a:t/>
            </a:r>
            <a:br>
              <a:rPr lang="en-US" dirty="0" smtClean="0"/>
            </a:br>
            <a:r>
              <a:rPr lang="en-US" dirty="0" smtClean="0"/>
              <a:t>The LORD God said, "It is not good for the man to be alone. I will make a helper suitable for him." The man said, "This is now bone of my bones and flesh of my flesh; she shall be called 'woman,' for she was taken out of man." For this reason a man will leave his father and mother and be united to his wife, and they will become one flesh.</a:t>
            </a:r>
            <a:br>
              <a:rPr lang="en-US" dirty="0" smtClean="0"/>
            </a:br>
            <a:r>
              <a:rPr lang="en-US" dirty="0" smtClean="0"/>
              <a:t/>
            </a:r>
            <a:br>
              <a:rPr lang="en-US" dirty="0" smtClean="0"/>
            </a:br>
            <a:r>
              <a:rPr lang="en-US" b="1" dirty="0" smtClean="0"/>
              <a:t>Traditional View:</a:t>
            </a:r>
            <a:r>
              <a:rPr lang="en-US" dirty="0" smtClean="0"/>
              <a:t/>
            </a:r>
            <a:br>
              <a:rPr lang="en-US" dirty="0" smtClean="0"/>
            </a:br>
            <a:r>
              <a:rPr lang="en-US" dirty="0" smtClean="0"/>
              <a:t>God's intention for human sexual relationships is limited to heterosexual union between a man and a woman in marriage.</a:t>
            </a:r>
            <a:br>
              <a:rPr lang="en-US" dirty="0" smtClean="0"/>
            </a:br>
            <a:r>
              <a:rPr lang="en-US" dirty="0" smtClean="0"/>
              <a:t/>
            </a:r>
            <a:br>
              <a:rPr lang="en-US" dirty="0" smtClean="0"/>
            </a:br>
            <a:r>
              <a:rPr lang="en-US" b="1" dirty="0" smtClean="0"/>
              <a:t>Pro-Gay Argument:</a:t>
            </a:r>
            <a:r>
              <a:rPr lang="en-US" dirty="0" smtClean="0"/>
              <a:t/>
            </a:r>
            <a:br>
              <a:rPr lang="en-US" dirty="0" smtClean="0"/>
            </a:br>
            <a:r>
              <a:rPr lang="en-US" dirty="0" smtClean="0"/>
              <a:t>The Genesis account does not forbid homosexuality; it simply does not refer to it, for obvious reasons. A gay couple could hardly begin the population process. But these verses cannot be seen as a model for all couples: many heterosexual couples are childless, or unable to have sexual relations. Are they in sin because they do not conform to the Genesis account?</a:t>
            </a:r>
            <a:br>
              <a:rPr lang="en-US" dirty="0" smtClean="0"/>
            </a:br>
            <a:r>
              <a:rPr lang="en-US" dirty="0" smtClean="0"/>
              <a:t/>
            </a:r>
            <a:br>
              <a:rPr lang="en-US" dirty="0" smtClean="0"/>
            </a:br>
            <a:r>
              <a:rPr lang="en-US" b="1" dirty="0" smtClean="0"/>
              <a:t>Response #1:</a:t>
            </a:r>
            <a:br>
              <a:rPr lang="en-US" b="1" dirty="0" smtClean="0"/>
            </a:br>
            <a:r>
              <a:rPr lang="en-US" dirty="0" smtClean="0"/>
              <a:t>While it is true this passage does not forbid homosexual relations, it does provide the primary model for sexuality by which other forms of sexual expression must be judged. Thomas Schmidt puts it well:</a:t>
            </a:r>
            <a:br>
              <a:rPr lang="en-US" dirty="0" smtClean="0"/>
            </a:br>
            <a:r>
              <a:rPr lang="en-US" dirty="0" smtClean="0"/>
              <a:t/>
            </a:r>
            <a:br>
              <a:rPr lang="en-US" dirty="0" smtClean="0"/>
            </a:br>
            <a:r>
              <a:rPr lang="en-US" dirty="0" smtClean="0"/>
              <a:t>It [Genesis] provides a basis for Biblical commands and for subsequent reflection on the part of those who wish to construct a sexual ethic to meet changing situations-it is appropriate for us to explore the relevance of Biblical commands about marriage and to evaluate modern homosexuality in light of Genesis.</a:t>
            </a:r>
            <a:br>
              <a:rPr lang="en-US" dirty="0" smtClean="0"/>
            </a:br>
            <a:r>
              <a:rPr lang="en-US" dirty="0" smtClean="0"/>
              <a:t/>
            </a:r>
            <a:br>
              <a:rPr lang="en-US" dirty="0" smtClean="0"/>
            </a:br>
            <a:r>
              <a:rPr lang="en-US" dirty="0" smtClean="0"/>
              <a:t>Stanton Jones, (one of the authors of Authors of </a:t>
            </a:r>
            <a:r>
              <a:rPr lang="en-US" i="1" dirty="0" smtClean="0"/>
              <a:t>Homosexuality: The Use of Scientific Research in the Church's Moral Debate) </a:t>
            </a:r>
            <a:r>
              <a:rPr lang="en-US" dirty="0" smtClean="0"/>
              <a:t> regarding creation as a model for sexuality, adds:</a:t>
            </a:r>
            <a:br>
              <a:rPr lang="en-US" dirty="0" smtClean="0"/>
            </a:br>
            <a:r>
              <a:rPr lang="en-US" dirty="0" smtClean="0"/>
              <a:t/>
            </a:r>
            <a:br>
              <a:rPr lang="en-US" dirty="0" smtClean="0"/>
            </a:br>
            <a:r>
              <a:rPr lang="en-US" i="1" u="sng" dirty="0" smtClean="0">
                <a:solidFill>
                  <a:srgbClr val="0070C0"/>
                </a:solidFill>
              </a:rPr>
              <a:t>The heart of Christian morality is this: God made sexual union for a purpose-the uniting of husband and wife into one flesh in marriage. God uses sexual intercourse, full sexual intimacy, to weld two people together.</a:t>
            </a:r>
            <a:r>
              <a:rPr lang="en-US" dirty="0" smtClean="0"/>
              <a:t/>
            </a:r>
            <a:br>
              <a:rPr lang="en-US" dirty="0" smtClean="0"/>
            </a:br>
            <a:r>
              <a:rPr lang="en-US" dirty="0" smtClean="0"/>
              <a:t/>
            </a:r>
            <a:br>
              <a:rPr lang="en-US" dirty="0" smtClean="0"/>
            </a:br>
            <a:r>
              <a:rPr lang="en-US" b="1" dirty="0" smtClean="0"/>
              <a:t>Response #2:</a:t>
            </a:r>
            <a:r>
              <a:rPr lang="en-US" dirty="0" smtClean="0"/>
              <a:t/>
            </a:r>
            <a:br>
              <a:rPr lang="en-US" dirty="0" smtClean="0"/>
            </a:br>
            <a:r>
              <a:rPr lang="en-US" dirty="0" smtClean="0"/>
              <a:t>The male-female union, introduced in Genesis, is the only model of sexual behavior consistently praised in both Old and New Testaments. While other forms of behavior (polygamy and the use of concubines, for example) are introduced and even allowed in the Old Testament, a life-long monogamous relation between husband and wife is the standard upheld as the ideal within Scripture. While the old phrase, "God created Adam and Eve, not Adam and Steve" seems flippant, it is a fair assessment of created intent: whereas heterosexuality is commended throughout the Bible, not once is a homosexual relationship mentioned in anything but negative terms.</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lvl="0"/>
            <a:r>
              <a:rPr lang="en-US" dirty="0" smtClean="0"/>
              <a:t>Before they [the angels visiting Lot to judge the wickedness of Sodom and determine whether or not to spare it] had gone to bed, all the men from every part of the city of Sodom-both young and old-surrounded the house. They called to Lot, "Where are the men who came to you tonight? Bring them out to us so that we can have sex with them [lit., 'so we may know them']." Lot went outside to meet them... and said, "No, my friends. Don't do this wicked thing. Look, I have two daughters who have never slept with a man. Let me bring them out to you, and you can do what you like with them. But don't do anything to these men... ." ...And they said, "We'll treat you worse than them."</a:t>
            </a:r>
            <a:br>
              <a:rPr lang="en-US" dirty="0" smtClean="0"/>
            </a:br>
            <a:r>
              <a:rPr lang="en-US" dirty="0" smtClean="0"/>
              <a:t/>
            </a:r>
            <a:br>
              <a:rPr lang="en-US" dirty="0" smtClean="0"/>
            </a:br>
            <a:r>
              <a:rPr lang="en-US" dirty="0" smtClean="0"/>
              <a:t>Traditional Position:</a:t>
            </a:r>
            <a:br>
              <a:rPr lang="en-US" dirty="0" smtClean="0"/>
            </a:br>
            <a:r>
              <a:rPr lang="en-US" dirty="0" smtClean="0"/>
              <a:t>The men of Sodom were attempting homosexual intercourse with Lot's visitors. Sodom was subsequently destroyed for its great wickedness, homosexuality playing a major role in its destruction.</a:t>
            </a:r>
            <a:br>
              <a:rPr lang="en-US" dirty="0" smtClean="0"/>
            </a:br>
            <a:r>
              <a:rPr lang="en-US" dirty="0" smtClean="0"/>
              <a:t/>
            </a:r>
            <a:br>
              <a:rPr lang="en-US" dirty="0" smtClean="0"/>
            </a:br>
            <a:r>
              <a:rPr lang="en-US" b="1" dirty="0" smtClean="0"/>
              <a:t>Pro-Gay Argument #1:</a:t>
            </a:r>
            <a:r>
              <a:rPr lang="en-US" dirty="0" smtClean="0"/>
              <a:t/>
            </a:r>
            <a:br>
              <a:rPr lang="en-US" dirty="0" smtClean="0"/>
            </a:br>
            <a:r>
              <a:rPr lang="en-US" dirty="0" smtClean="0"/>
              <a:t>Sodom was destroyed because of the inhospitality of its citizens, not because of homosexuality.</a:t>
            </a:r>
            <a:br>
              <a:rPr lang="en-US" dirty="0" smtClean="0"/>
            </a:br>
            <a:r>
              <a:rPr lang="en-US" dirty="0" smtClean="0"/>
              <a:t/>
            </a:r>
            <a:br>
              <a:rPr lang="en-US" dirty="0" smtClean="0"/>
            </a:br>
            <a:r>
              <a:rPr lang="en-US" dirty="0" smtClean="0"/>
              <a:t>Professor John Boswell, in </a:t>
            </a:r>
            <a:r>
              <a:rPr lang="en-US" i="1" dirty="0" smtClean="0"/>
              <a:t>Christianity, Social Tolerance and Homosexuality </a:t>
            </a:r>
            <a:r>
              <a:rPr lang="en-US" dirty="0" smtClean="0"/>
              <a:t>(University of Chicago Press 1980), supports this view, basing it on two assumptions: first, that Lot was violating Sodom's custom by entertaining guests without the permission of the city's elders, thus prompting the demand to bring the men out "so we may know them"; second, that the word "to know" did not necessarily have a sexual connotation.</a:t>
            </a:r>
            <a:br>
              <a:rPr lang="en-US" dirty="0" smtClean="0"/>
            </a:br>
            <a:r>
              <a:rPr lang="en-US" dirty="0" smtClean="0"/>
              <a:t/>
            </a:r>
            <a:br>
              <a:rPr lang="en-US" dirty="0" smtClean="0"/>
            </a:br>
            <a:r>
              <a:rPr lang="en-US" dirty="0" smtClean="0"/>
              <a:t>The Hebrew word </a:t>
            </a:r>
            <a:r>
              <a:rPr lang="en-US" i="1" dirty="0" smtClean="0"/>
              <a:t>yada’</a:t>
            </a:r>
            <a:r>
              <a:rPr lang="en-US" dirty="0" smtClean="0"/>
              <a:t> appears 943 times in the Old Testament; it carries a sexual meaning perhaps 10 of those 943 times. The argument, then, is that the men of Sodom had no sexual intentions towards Lot's visitors.</a:t>
            </a:r>
            <a:br>
              <a:rPr lang="en-US" dirty="0" smtClean="0"/>
            </a:br>
            <a:r>
              <a:rPr lang="en-US" dirty="0" smtClean="0"/>
              <a:t/>
            </a:r>
            <a:br>
              <a:rPr lang="en-US" dirty="0" smtClean="0"/>
            </a:br>
            <a:r>
              <a:rPr lang="en-US" b="1" dirty="0" smtClean="0"/>
              <a:t>Response:</a:t>
            </a:r>
            <a:r>
              <a:rPr lang="en-US" dirty="0" smtClean="0"/>
              <a:t/>
            </a:r>
            <a:br>
              <a:rPr lang="en-US" dirty="0" smtClean="0"/>
            </a:br>
            <a:r>
              <a:rPr lang="en-US" dirty="0" smtClean="0"/>
              <a:t>The argument makes no sense in light of Lot's responses. His first response, "Don't do this wicked thing," could hardly apply to a simple request to "get to know" his guests. His second response is especially telling: he answered their demands by offering his two virgin daughters- another senseless gesture if the men wanted only a social knowledge of his guests. And why, if these men had innocent intentions, was the city destroyed for inhospitality? Whose rudeness was being judged-Lots', or Sodom's citizens?</a:t>
            </a:r>
          </a:p>
          <a:p>
            <a:pPr lvl="0"/>
            <a:endParaRPr lang="en-US" dirty="0" smtClean="0"/>
          </a:p>
          <a:p>
            <a:pPr lvl="0"/>
            <a:r>
              <a:rPr lang="en-US" dirty="0" smtClean="0"/>
              <a:t>Also, the word </a:t>
            </a:r>
            <a:r>
              <a:rPr lang="en-US" i="1" dirty="0" smtClean="0"/>
              <a:t>yada’</a:t>
            </a:r>
            <a:r>
              <a:rPr lang="en-US" dirty="0" smtClean="0"/>
              <a:t>  always carries with it a sense of intimacy in the “knowing”.</a:t>
            </a:r>
            <a:br>
              <a:rPr lang="en-US" dirty="0" smtClean="0"/>
            </a:br>
            <a:r>
              <a:rPr lang="en-US" dirty="0" smtClean="0"/>
              <a:t/>
            </a:r>
            <a:br>
              <a:rPr lang="en-US" dirty="0" smtClean="0"/>
            </a:br>
            <a:r>
              <a:rPr lang="en-US" dirty="0" smtClean="0"/>
              <a:t>The theory raises more questions than it answers. While Boswell and Bailey are correct in pointing out the seriousness of inhospitality in Biblical times, inhospitality alone cannot account for the severity of Lot's response to the men, or for the judgment that soon followed.</a:t>
            </a:r>
            <a:br>
              <a:rPr lang="en-US" dirty="0" smtClean="0"/>
            </a:br>
            <a:r>
              <a:rPr lang="en-US" dirty="0" smtClean="0"/>
              <a:t/>
            </a:r>
            <a:br>
              <a:rPr lang="en-US" dirty="0" smtClean="0"/>
            </a:br>
            <a:r>
              <a:rPr lang="en-US" b="1" dirty="0" smtClean="0"/>
              <a:t>Pro-Gay Argument #2:</a:t>
            </a:r>
            <a:br>
              <a:rPr lang="en-US" b="1" dirty="0" smtClean="0"/>
            </a:br>
            <a:r>
              <a:rPr lang="en-US" dirty="0" smtClean="0"/>
              <a:t>Sodom was destroyed for attempted rape, not homosexuality.</a:t>
            </a:r>
            <a:br>
              <a:rPr lang="en-US" dirty="0" smtClean="0"/>
            </a:br>
            <a:r>
              <a:rPr lang="en-US" dirty="0" smtClean="0"/>
              <a:t/>
            </a:r>
            <a:br>
              <a:rPr lang="en-US" dirty="0" smtClean="0"/>
            </a:br>
            <a:r>
              <a:rPr lang="en-US" dirty="0" smtClean="0"/>
              <a:t>This argument is more common; it is proposed by lesbian author Virginia Mollenkott and others, and is far more plausible than the "inhospitality" theory.</a:t>
            </a:r>
            <a:br>
              <a:rPr lang="en-US" dirty="0" smtClean="0"/>
            </a:br>
            <a:r>
              <a:rPr lang="en-US" dirty="0" smtClean="0"/>
              <a:t/>
            </a:r>
            <a:br>
              <a:rPr lang="en-US" dirty="0" smtClean="0"/>
            </a:br>
            <a:r>
              <a:rPr lang="en-US" dirty="0" smtClean="0"/>
              <a:t>"Violence-forcing sexual activity upon another- is the real point of this story," Mollenkott explains. Accordingly, homosexuality had nothing to do with Sodom's destruction; had the attempted rape been heterosexual in nature, judgment would have fallen just the same. Violence, not homosexuality, was being punished when Sodom fell.</a:t>
            </a:r>
            <a:br>
              <a:rPr lang="en-US" dirty="0" smtClean="0"/>
            </a:br>
            <a:r>
              <a:rPr lang="en-US" dirty="0" smtClean="0"/>
              <a:t/>
            </a:r>
            <a:br>
              <a:rPr lang="en-US" dirty="0" smtClean="0"/>
            </a:br>
            <a:r>
              <a:rPr lang="en-US" b="1" dirty="0" smtClean="0"/>
              <a:t>Response:</a:t>
            </a:r>
            <a:br>
              <a:rPr lang="en-US" b="1" dirty="0" smtClean="0"/>
            </a:br>
            <a:r>
              <a:rPr lang="en-US" dirty="0" smtClean="0"/>
              <a:t>The argument is partially true; the men of Sodom certainly were proposing rape. But for such an event to include "all the men from every part of the city of Sodom-both young and old," homosexuality must have been commonly practiced. Mollenkott makes a persuasive case for the event being much like a prison rape, or the kind of assaults conquering armies would commit against vanquished enemies, but her argument is weakened by Professor Thomas Schmidt's cited evidence in early literature connecting Sodom with more general homosexual practices:</a:t>
            </a:r>
            <a:br>
              <a:rPr lang="en-US" dirty="0" smtClean="0"/>
            </a:br>
            <a:r>
              <a:rPr lang="en-US" dirty="0" smtClean="0"/>
              <a:t/>
            </a:r>
            <a:br>
              <a:rPr lang="en-US" dirty="0" smtClean="0"/>
            </a:br>
            <a:r>
              <a:rPr lang="en-US" dirty="0" smtClean="0"/>
              <a:t>The second-century BC </a:t>
            </a:r>
            <a:r>
              <a:rPr lang="en-US" i="1" dirty="0" smtClean="0"/>
              <a:t>Testament of the Twelve Patriarchs </a:t>
            </a:r>
            <a:r>
              <a:rPr lang="en-US" dirty="0" smtClean="0"/>
              <a:t>labels the Sodomites 'sexually promiscuous' (Testimony of Benjamin 9:1) and refers to 'Sodom, which departed from the order of nature' (Testament of </a:t>
            </a:r>
            <a:r>
              <a:rPr lang="en-US" dirty="0" err="1" smtClean="0"/>
              <a:t>Nephtali</a:t>
            </a:r>
            <a:r>
              <a:rPr lang="en-US" dirty="0" smtClean="0"/>
              <a:t> 3:4). From the same time period, Jubilees specifies that the Sodomites were 'polluting themselves and fornicating in their flesh' (16:5, compare 20:5-6). Both Philo and Josephus plainly name same-sex relations as the characteristic view of Sodom.</a:t>
            </a:r>
            <a:br>
              <a:rPr lang="en-US" dirty="0" smtClean="0"/>
            </a:br>
            <a:r>
              <a:rPr lang="en-US" dirty="0" smtClean="0"/>
              <a:t/>
            </a:r>
            <a:br>
              <a:rPr lang="en-US" dirty="0" smtClean="0"/>
            </a:br>
            <a:r>
              <a:rPr lang="en-US" b="1" dirty="0" smtClean="0"/>
              <a:t>Pro-Gay Argument #3:</a:t>
            </a:r>
            <a:br>
              <a:rPr lang="en-US" b="1" dirty="0" smtClean="0"/>
            </a:br>
            <a:r>
              <a:rPr lang="en-US" dirty="0" smtClean="0"/>
              <a:t>The real sins of Sodom, according to Ezekiel 16:49, were that it was "arrogant, overfed and unconcerned; they did not help the poor and needy." These have nothing to do with homosexuality.</a:t>
            </a:r>
            <a:br>
              <a:rPr lang="en-US" dirty="0" smtClean="0"/>
            </a:br>
            <a:r>
              <a:rPr lang="en-US" dirty="0" smtClean="0"/>
              <a:t/>
            </a:r>
            <a:br>
              <a:rPr lang="en-US" dirty="0" smtClean="0"/>
            </a:br>
            <a:r>
              <a:rPr lang="en-US" b="1" dirty="0" smtClean="0"/>
              <a:t>Response:</a:t>
            </a:r>
            <a:r>
              <a:rPr lang="en-US" dirty="0" smtClean="0"/>
              <a:t/>
            </a:r>
            <a:br>
              <a:rPr lang="en-US" dirty="0" smtClean="0"/>
            </a:br>
            <a:r>
              <a:rPr lang="en-US" dirty="0" smtClean="0"/>
              <a:t>Again, the argument is partially true. When Sodom was destroyed, homosexuality was only a part-or symptom-of its wickedness. Romans Chapter One gives a similar illustration, describing the generally corrupt condition of humanity, while citing homosexuality as a symptom of that corruption. But Ezekiel also says of the Sodomites: "They were haughty and did detestable things before me" (16:50). The sexual nature of these "detestable" things is suggested in 2 Peter 2:6-7:</a:t>
            </a:r>
            <a:br>
              <a:rPr lang="en-US" dirty="0" smtClean="0"/>
            </a:br>
            <a:r>
              <a:rPr lang="en-US" dirty="0" smtClean="0"/>
              <a:t/>
            </a:r>
            <a:br>
              <a:rPr lang="en-US" dirty="0" smtClean="0"/>
            </a:br>
            <a:r>
              <a:rPr lang="en-US" i="1" dirty="0" smtClean="0"/>
              <a:t>If he [God] condemned the cities of Sodom and Gomorrah by burning them to ashes, and made them an example of what is going to happen to the ungodly; and if he rescued Lot, a righteous man, who was distressed by the filthy lives of lawless men...</a:t>
            </a:r>
            <a:r>
              <a:rPr lang="en-US" dirty="0" smtClean="0"/>
              <a:t/>
            </a:r>
            <a:br>
              <a:rPr lang="en-US" dirty="0" smtClean="0"/>
            </a:br>
            <a:r>
              <a:rPr lang="en-US" dirty="0" smtClean="0"/>
              <a:t/>
            </a:r>
            <a:br>
              <a:rPr lang="en-US" dirty="0" smtClean="0"/>
            </a:br>
            <a:r>
              <a:rPr lang="en-US" dirty="0" smtClean="0"/>
              <a:t>And again in Jude 7:</a:t>
            </a:r>
            <a:br>
              <a:rPr lang="en-US" dirty="0" smtClean="0"/>
            </a:br>
            <a:r>
              <a:rPr lang="en-US" dirty="0" smtClean="0"/>
              <a:t/>
            </a:r>
            <a:br>
              <a:rPr lang="en-US" dirty="0" smtClean="0"/>
            </a:br>
            <a:r>
              <a:rPr lang="en-US" i="1" dirty="0" smtClean="0"/>
              <a:t>In a similar way, Sodom and Gomorrah and the surrounding towns gave themselves up to sexual immorality and perversion. They serve as an example of those who suffer the punishment of eternal fire.</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Do not lie with a man as one lies with a woman; that is detestable [or, 'an abomination'].</a:t>
            </a:r>
            <a:br>
              <a:rPr lang="en-US" dirty="0" smtClean="0"/>
            </a:br>
            <a:r>
              <a:rPr lang="en-US" dirty="0" smtClean="0"/>
              <a:t/>
            </a:r>
            <a:br>
              <a:rPr lang="en-US" dirty="0" smtClean="0"/>
            </a:br>
            <a:r>
              <a:rPr lang="en-US" dirty="0" smtClean="0"/>
              <a:t>If a man lies with a man as one lies with a woman, both of them have done what is detestable [or, 'an abomination']. They must be put to death; their blood will be on their own heads.</a:t>
            </a:r>
            <a:br>
              <a:rPr lang="en-US" dirty="0" smtClean="0"/>
            </a:br>
            <a:r>
              <a:rPr lang="en-US" dirty="0" smtClean="0"/>
              <a:t/>
            </a:r>
            <a:br>
              <a:rPr lang="en-US" dirty="0" smtClean="0"/>
            </a:br>
            <a:r>
              <a:rPr lang="en-US" b="1" dirty="0" smtClean="0"/>
              <a:t>Traditional Position:</a:t>
            </a:r>
            <a:br>
              <a:rPr lang="en-US" b="1" dirty="0" smtClean="0"/>
            </a:br>
            <a:r>
              <a:rPr lang="en-US" dirty="0" smtClean="0"/>
              <a:t>Under Levitical Law, homosexuality was one of many abominable practices punishable by death.</a:t>
            </a:r>
            <a:br>
              <a:rPr lang="en-US" dirty="0" smtClean="0"/>
            </a:br>
            <a:r>
              <a:rPr lang="en-US" dirty="0" smtClean="0"/>
              <a:t/>
            </a:r>
            <a:br>
              <a:rPr lang="en-US" dirty="0" smtClean="0"/>
            </a:br>
            <a:r>
              <a:rPr lang="en-US" b="1" dirty="0" smtClean="0"/>
              <a:t>Pro-Gay Argument:</a:t>
            </a:r>
            <a:br>
              <a:rPr lang="en-US" b="1" dirty="0" smtClean="0"/>
            </a:br>
            <a:r>
              <a:rPr lang="en-US" dirty="0" smtClean="0"/>
              <a:t>The practices mentioned in these chapters of Leviticus have to do with idolatry, not homosexuality.</a:t>
            </a:r>
            <a:br>
              <a:rPr lang="en-US" dirty="0" smtClean="0"/>
            </a:br>
            <a:r>
              <a:rPr lang="en-US" dirty="0" smtClean="0"/>
              <a:t/>
            </a:r>
            <a:br>
              <a:rPr lang="en-US" dirty="0" smtClean="0"/>
            </a:br>
            <a:r>
              <a:rPr lang="en-US" dirty="0" smtClean="0"/>
              <a:t>The Hebrew word for "abomination," according to Boswell, has less to do with something intrinsically evil and more to do with ritual uncleanness. The Metropolitan Community Church's pamphlet, "Homosexuality: Not A Sin, Not A Sickness," makes the same point:</a:t>
            </a:r>
            <a:br>
              <a:rPr lang="en-US" dirty="0" smtClean="0"/>
            </a:br>
            <a:r>
              <a:rPr lang="en-US" dirty="0" smtClean="0"/>
              <a:t/>
            </a:r>
            <a:br>
              <a:rPr lang="en-US" dirty="0" smtClean="0"/>
            </a:br>
            <a:r>
              <a:rPr lang="en-US" i="1" dirty="0" smtClean="0"/>
              <a:t>The (Hebrew word for abomination) found in Leviticus is usually associated with idolatry.</a:t>
            </a:r>
            <a:r>
              <a:rPr lang="en-US" dirty="0" smtClean="0"/>
              <a:t/>
            </a:r>
            <a:br>
              <a:rPr lang="en-US" dirty="0" smtClean="0"/>
            </a:br>
            <a:r>
              <a:rPr lang="en-US" dirty="0" smtClean="0"/>
              <a:t/>
            </a:r>
            <a:br>
              <a:rPr lang="en-US" dirty="0" smtClean="0"/>
            </a:br>
            <a:r>
              <a:rPr lang="en-US" dirty="0" smtClean="0"/>
              <a:t>Gay author Roger </a:t>
            </a:r>
            <a:r>
              <a:rPr lang="en-US" dirty="0" err="1" smtClean="0"/>
              <a:t>Biery</a:t>
            </a:r>
            <a:r>
              <a:rPr lang="en-US" dirty="0" smtClean="0"/>
              <a:t> agrees, associating the type of homosexuality forbidden in Leviticus with idolatrous practices. Pro-gay authors refer to the heathen rituals of the Canaanites —</a:t>
            </a:r>
            <a:r>
              <a:rPr lang="en-US" baseline="0" dirty="0" smtClean="0"/>
              <a:t> </a:t>
            </a:r>
            <a:r>
              <a:rPr lang="en-US" dirty="0" smtClean="0"/>
              <a:t>rituals including both homosexual and heterosexual prostitution — as reasons God prohibited homosexuality among His people. They contend homosexuality itself was not the problem, but it is association with idolatry and, at times, the way it was practiced as a part of idol worship. In other words, God was not prohibiting the kind of homosexuality we see today; He forbade the sort which incorporated idolatry.</a:t>
            </a:r>
            <a:br>
              <a:rPr lang="en-US" dirty="0" smtClean="0"/>
            </a:br>
            <a:r>
              <a:rPr lang="en-US" dirty="0" smtClean="0"/>
              <a:t/>
            </a:r>
            <a:br>
              <a:rPr lang="en-US" dirty="0" smtClean="0"/>
            </a:br>
            <a:r>
              <a:rPr lang="en-US" b="1" dirty="0" smtClean="0"/>
              <a:t>Response #1:</a:t>
            </a:r>
            <a:r>
              <a:rPr lang="en-US" dirty="0" smtClean="0"/>
              <a:t/>
            </a:r>
            <a:br>
              <a:rPr lang="en-US" dirty="0" smtClean="0"/>
            </a:br>
            <a:r>
              <a:rPr lang="en-US" dirty="0" smtClean="0"/>
              <a:t>The prohibitions against homosexuality in Leviticus 18 and 20 appear alongside other sexual sins – adultery and incest, for example – which are forbidden in both Old and New Testaments, completely apart from the Levitical codes. Scriptural references to these sexual practices, both before and after Leviticus, show God's displeasure with them whether or not any ceremony or idolatry is involved.</a:t>
            </a:r>
          </a:p>
          <a:p>
            <a:endParaRPr lang="en-US" dirty="0" smtClean="0"/>
          </a:p>
          <a:p>
            <a:r>
              <a:rPr lang="en-US" dirty="0" smtClean="0"/>
              <a:t>The logic here makes about as much sense as this: Bank robbers speed away from the scene of the crime. If</a:t>
            </a:r>
            <a:r>
              <a:rPr lang="en-US" baseline="0" dirty="0" smtClean="0"/>
              <a:t> I get stopped for speeding, then, all I need to do is just tell the officer, “I wasn’t part of a bank robbery, so it’s okay for me to be speeding.”</a:t>
            </a:r>
            <a:r>
              <a:rPr lang="en-US" dirty="0" smtClean="0"/>
              <a:t/>
            </a:r>
            <a:br>
              <a:rPr lang="en-US" dirty="0" smtClean="0"/>
            </a:br>
            <a:r>
              <a:rPr lang="en-US" dirty="0" smtClean="0"/>
              <a:t/>
            </a:r>
            <a:br>
              <a:rPr lang="en-US" dirty="0" smtClean="0"/>
            </a:br>
            <a:r>
              <a:rPr lang="en-US" b="1" dirty="0" smtClean="0"/>
              <a:t>Response #2:</a:t>
            </a:r>
            <a:r>
              <a:rPr lang="en-US" dirty="0" smtClean="0"/>
              <a:t/>
            </a:r>
            <a:br>
              <a:rPr lang="en-US" dirty="0" smtClean="0"/>
            </a:br>
            <a:r>
              <a:rPr lang="en-US" dirty="0" smtClean="0"/>
              <a:t>Despite the UFMCC's contention that the word for abomination (</a:t>
            </a:r>
            <a:r>
              <a:rPr lang="en-US" i="1" dirty="0" err="1" smtClean="0"/>
              <a:t>toevah</a:t>
            </a:r>
            <a:r>
              <a:rPr lang="en-US" dirty="0" smtClean="0"/>
              <a:t>) is usually associated with idolatry, it in fact appears in Proverbs 6:16-19 in connection with sins having nothing to do with idolatry or pagan ceremony:</a:t>
            </a:r>
            <a:br>
              <a:rPr lang="en-US" dirty="0" smtClean="0"/>
            </a:br>
            <a:r>
              <a:rPr lang="en-US" dirty="0" smtClean="0"/>
              <a:t/>
            </a:r>
            <a:br>
              <a:rPr lang="en-US" dirty="0" smtClean="0"/>
            </a:br>
            <a:r>
              <a:rPr lang="en-US" i="1" dirty="0" smtClean="0"/>
              <a:t>There are six things the LORD hates, seven that are detestable [an abomination or </a:t>
            </a:r>
            <a:r>
              <a:rPr lang="en-US" i="0" dirty="0" err="1" smtClean="0"/>
              <a:t>toevah</a:t>
            </a:r>
            <a:r>
              <a:rPr lang="en-US" i="0" dirty="0" smtClean="0"/>
              <a:t>] </a:t>
            </a:r>
            <a:r>
              <a:rPr lang="en-US" i="1" dirty="0" smtClean="0"/>
              <a:t>to him: haughty eyes, a lying tongue, hands that shed innocent blood, a heart that devises wicked schemes, feet that are quick to rush into evil, a false witness who pours out lies and a man who stirs up dissension among brothers</a:t>
            </a:r>
            <a:r>
              <a:rPr lang="en-US" dirty="0" smtClean="0"/>
              <a:t>.</a:t>
            </a:r>
            <a:br>
              <a:rPr lang="en-US" dirty="0" smtClean="0"/>
            </a:br>
            <a:r>
              <a:rPr lang="en-US" dirty="0" smtClean="0"/>
              <a:t/>
            </a:r>
            <a:br>
              <a:rPr lang="en-US" dirty="0" smtClean="0"/>
            </a:br>
            <a:r>
              <a:rPr lang="en-US" dirty="0" smtClean="0"/>
              <a:t>Idolatry plays no part in these scriptures; clearly, then, </a:t>
            </a:r>
            <a:r>
              <a:rPr lang="en-US" i="1" dirty="0" err="1" smtClean="0"/>
              <a:t>toevah</a:t>
            </a:r>
            <a:r>
              <a:rPr lang="en-US" dirty="0" smtClean="0"/>
              <a:t> is not limited to idolatrous practices.</a:t>
            </a:r>
            <a:br>
              <a:rPr lang="en-US" dirty="0" smtClean="0"/>
            </a:br>
            <a:r>
              <a:rPr lang="en-US" dirty="0" smtClean="0"/>
              <a:t/>
            </a:r>
            <a:br>
              <a:rPr lang="en-US" dirty="0" smtClean="0"/>
            </a:br>
            <a:r>
              <a:rPr lang="en-US" b="1" dirty="0" smtClean="0"/>
              <a:t>Response #3:</a:t>
            </a:r>
            <a:r>
              <a:rPr lang="en-US" dirty="0" smtClean="0"/>
              <a:t/>
            </a:r>
            <a:br>
              <a:rPr lang="en-US" dirty="0" smtClean="0"/>
            </a:br>
            <a:r>
              <a:rPr lang="en-US" dirty="0" smtClean="0"/>
              <a:t>If the practices in Leviticus 18 and 20 are condemned only because of their association with idolatry, then it logically follows they would be permissible if they were committed apart from idolatry. That would mean incest, adultery, bestiality and child sacrifice (all of which are listed in these chapters) are only condemned when associated with idolatry; otherwise, they are allowable. No serious reader of these passages could accept such a premise.</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dirty="0" smtClean="0"/>
              <a:t>Because of this, God gave them over to shameful lusts. Even their women exchanged natural relations for unnatural ones. In the same way the men also abandoned natural relations with women and were inflamed with lust for one another. Men committed indecent acts with other men, and received in themselves the due penalty for their perversion.</a:t>
            </a:r>
            <a:br>
              <a:rPr lang="en-US" dirty="0" smtClean="0"/>
            </a:br>
            <a:r>
              <a:rPr lang="en-US" dirty="0" smtClean="0"/>
              <a:t/>
            </a:r>
            <a:br>
              <a:rPr lang="en-US" dirty="0" smtClean="0"/>
            </a:br>
            <a:r>
              <a:rPr lang="en-US" b="1" dirty="0" smtClean="0"/>
              <a:t>Traditional Position:</a:t>
            </a:r>
            <a:r>
              <a:rPr lang="en-US" dirty="0" smtClean="0"/>
              <a:t/>
            </a:r>
            <a:br>
              <a:rPr lang="en-US" dirty="0" smtClean="0"/>
            </a:br>
            <a:r>
              <a:rPr lang="en-US" dirty="0" smtClean="0"/>
              <a:t>Paul views homosexuality as a symptom of fallen humanity, describing it as unnatural and unseemly.</a:t>
            </a:r>
            <a:br>
              <a:rPr lang="en-US" dirty="0" smtClean="0"/>
            </a:br>
            <a:r>
              <a:rPr lang="en-US" dirty="0" smtClean="0"/>
              <a:t/>
            </a:r>
            <a:br>
              <a:rPr lang="en-US" dirty="0" smtClean="0"/>
            </a:br>
            <a:r>
              <a:rPr lang="en-US" b="1" dirty="0" smtClean="0"/>
              <a:t>Pro-Gay Argument #1:</a:t>
            </a:r>
            <a:r>
              <a:rPr lang="en-US" dirty="0" smtClean="0"/>
              <a:t/>
            </a:r>
            <a:br>
              <a:rPr lang="en-US" dirty="0" smtClean="0"/>
            </a:br>
            <a:r>
              <a:rPr lang="en-US" dirty="0" smtClean="0"/>
              <a:t>Paul is not describing true homosexuals; rather, he is referring to heterosexuals who, as he says, "exchanged natural relations." The real sin here is in changing what is natural to the individual. Boswell takes this argument up when he states:</a:t>
            </a:r>
            <a:br>
              <a:rPr lang="en-US" dirty="0" smtClean="0"/>
            </a:br>
            <a:r>
              <a:rPr lang="en-US" dirty="0" smtClean="0"/>
              <a:t/>
            </a:r>
            <a:br>
              <a:rPr lang="en-US" dirty="0" smtClean="0"/>
            </a:br>
            <a:r>
              <a:rPr lang="en-US" i="1" dirty="0" smtClean="0"/>
              <a:t>The persons Paul condemns are manifestly not homosexual: what he derogates are homosexual acts committed by apparently heterosexual persons. The whole point of Romans 1, in fact, is to stigmatize persons who have rejected their calling, gotten off the true path they were once on.</a:t>
            </a:r>
            <a:r>
              <a:rPr lang="en-US" dirty="0" smtClean="0"/>
              <a:t/>
            </a:r>
            <a:br>
              <a:rPr lang="en-US" dirty="0" smtClean="0"/>
            </a:br>
            <a:r>
              <a:rPr lang="en-US" dirty="0" smtClean="0"/>
              <a:t/>
            </a:r>
            <a:br>
              <a:rPr lang="en-US" dirty="0" smtClean="0"/>
            </a:br>
            <a:r>
              <a:rPr lang="en-US" dirty="0" smtClean="0"/>
              <a:t>Mollenkott agrees, saying, "What Paul seems to be emphasizing here is that persons who are heterosexual by nature have not only exchanged the true God for a false one but have also exchanged their ability to relate to the opposite sex by indulging in homosexual behavior that is not natural to them."</a:t>
            </a:r>
            <a:br>
              <a:rPr lang="en-US" dirty="0" smtClean="0"/>
            </a:br>
            <a:r>
              <a:rPr lang="en-US" dirty="0" smtClean="0"/>
              <a:t/>
            </a:r>
            <a:br>
              <a:rPr lang="en-US" dirty="0" smtClean="0"/>
            </a:br>
            <a:r>
              <a:rPr lang="en-US" dirty="0" smtClean="0"/>
              <a:t>In short, Paul in Romans 1 describes heterosexuals who have deliberately committed homosexual acts, thus violating their true nature. Homosexuality, if committed by true homosexuals, is not a sin.</a:t>
            </a:r>
            <a:br>
              <a:rPr lang="en-US" dirty="0" smtClean="0"/>
            </a:br>
            <a:r>
              <a:rPr lang="en-US" dirty="0" smtClean="0"/>
              <a:t/>
            </a:r>
            <a:br>
              <a:rPr lang="en-US" dirty="0" smtClean="0"/>
            </a:br>
            <a:r>
              <a:rPr lang="en-US" b="1" dirty="0" smtClean="0"/>
              <a:t>Response:</a:t>
            </a:r>
            <a:r>
              <a:rPr lang="en-US" dirty="0" smtClean="0"/>
              <a:t/>
            </a:r>
            <a:br>
              <a:rPr lang="en-US" dirty="0" smtClean="0"/>
            </a:br>
            <a:r>
              <a:rPr lang="en-US" dirty="0" smtClean="0"/>
              <a:t>Paul is not speaking nearly so subjectively in this passage. There is nothing in his wording to suggest he even recognized such a thing as a "true" homosexual versus a "false" one. He simply describes homosexual behavior as unnatural, no matter who it is committed by.</a:t>
            </a:r>
            <a:br>
              <a:rPr lang="en-US" dirty="0" smtClean="0"/>
            </a:br>
            <a:r>
              <a:rPr lang="en-US" dirty="0" smtClean="0"/>
              <a:t/>
            </a:r>
            <a:br>
              <a:rPr lang="en-US" dirty="0" smtClean="0"/>
            </a:br>
            <a:r>
              <a:rPr lang="en-US" dirty="0" smtClean="0"/>
              <a:t>His wording, in fact, is unusually specific. When he refers to "men" and "women" in these verses, he chooses the Greek words that most emphasize biology: </a:t>
            </a:r>
            <a:r>
              <a:rPr lang="en-US" i="1" dirty="0" err="1" smtClean="0"/>
              <a:t>arsenes</a:t>
            </a:r>
            <a:r>
              <a:rPr lang="en-US" dirty="0" smtClean="0"/>
              <a:t> and </a:t>
            </a:r>
            <a:r>
              <a:rPr lang="en-US" i="1" dirty="0" err="1" smtClean="0"/>
              <a:t>theleias</a:t>
            </a:r>
            <a:r>
              <a:rPr lang="en-US" dirty="0" smtClean="0"/>
              <a:t>. Both words are rarely used in the New Testament. When they do appear, they appear in verses meant to emphasize the gender of the subject, as in a male child (</a:t>
            </a:r>
            <a:r>
              <a:rPr lang="en-US" i="1" dirty="0" err="1" smtClean="0"/>
              <a:t>arsenes</a:t>
            </a:r>
            <a:r>
              <a:rPr lang="en-US" dirty="0" smtClean="0"/>
              <a:t>). In this context, Paul is very pointedly saying the homosexual behavior committed by these people was unnatural to them as males and females (</a:t>
            </a:r>
            <a:r>
              <a:rPr lang="en-US" i="1" dirty="0" err="1" smtClean="0"/>
              <a:t>arsenes</a:t>
            </a:r>
            <a:r>
              <a:rPr lang="en-US" dirty="0" smtClean="0"/>
              <a:t> and </a:t>
            </a:r>
            <a:r>
              <a:rPr lang="en-US" i="1" dirty="0" err="1" smtClean="0"/>
              <a:t>theleias</a:t>
            </a:r>
            <a:r>
              <a:rPr lang="en-US" dirty="0" smtClean="0"/>
              <a:t>). He is not considering any such thing as sexual orientation. He is saying, in other words, that homosexuality is biologically unnatural-not just unnatural to heterosexuals, but unnatural to anyone.</a:t>
            </a:r>
            <a:br>
              <a:rPr lang="en-US" dirty="0" smtClean="0"/>
            </a:br>
            <a:r>
              <a:rPr lang="en-US" dirty="0" smtClean="0"/>
              <a:t/>
            </a:r>
            <a:br>
              <a:rPr lang="en-US" dirty="0" smtClean="0"/>
            </a:br>
            <a:r>
              <a:rPr lang="en-US" dirty="0" smtClean="0"/>
              <a:t>Additionally, the fact these men were "burning in lust" for each other makes it highly unlikely they were heterosexuals experimenting with homosexuality. Their behavior was born of an intense inner desire. Suggesting, as Boswell and Mollenkott do, that they were heterosexuals indulging in homosexual behavior requires unreasonable mental gymnastics.</a:t>
            </a:r>
            <a:br>
              <a:rPr lang="en-US" dirty="0" smtClean="0"/>
            </a:br>
            <a:r>
              <a:rPr lang="en-US" dirty="0" smtClean="0"/>
              <a:t/>
            </a:r>
            <a:br>
              <a:rPr lang="en-US" dirty="0" smtClean="0"/>
            </a:br>
            <a:r>
              <a:rPr lang="en-US" dirty="0" smtClean="0"/>
              <a:t>Besides which, if verses 26-27 condemn homosexual actions committed by people to whom they did not come naturally, but do not apply to people to whom those actions do come naturally, then does not consistency compel us to also allow the practices mentioned in verses 29-30 — fornication, backbiting, deceit, etc. –- so long as the people who commit them are people to whom they do come naturally?</a:t>
            </a:r>
            <a:br>
              <a:rPr lang="en-US" dirty="0" smtClean="0"/>
            </a:br>
            <a:r>
              <a:rPr lang="en-US" dirty="0" smtClean="0"/>
              <a:t/>
            </a:r>
            <a:br>
              <a:rPr lang="en-US" dirty="0" smtClean="0"/>
            </a:br>
            <a:r>
              <a:rPr lang="en-US" b="1" dirty="0" smtClean="0"/>
              <a:t>Pro-Gay Argument #2:</a:t>
            </a:r>
            <a:r>
              <a:rPr lang="en-US" dirty="0" smtClean="0"/>
              <a:t/>
            </a:r>
            <a:br>
              <a:rPr lang="en-US" dirty="0" smtClean="0"/>
            </a:br>
            <a:r>
              <a:rPr lang="en-US" dirty="0" smtClean="0"/>
              <a:t>This scripture describes people given over to idolatry, not gay Christians who worship the true God.</a:t>
            </a:r>
            <a:br>
              <a:rPr lang="en-US" dirty="0" smtClean="0"/>
            </a:br>
            <a:r>
              <a:rPr lang="en-US" dirty="0" smtClean="0"/>
              <a:t/>
            </a:r>
            <a:br>
              <a:rPr lang="en-US" dirty="0" smtClean="0"/>
            </a:br>
            <a:r>
              <a:rPr lang="en-US" dirty="0" smtClean="0"/>
              <a:t>Perry states:</a:t>
            </a:r>
            <a:br>
              <a:rPr lang="en-US" dirty="0" smtClean="0"/>
            </a:br>
            <a:r>
              <a:rPr lang="en-US" i="1" dirty="0" smtClean="0"/>
              <a:t>The homosexual practices cited in Romans 1: 24- 27 were believed to result from idolatry and are associated with some very serious offenses as noted in Romans 1. Taken in this larger context, it should be obvious that such acts are significantly different than loving, responsible lesbian and gay relationships seen today.</a:t>
            </a:r>
            <a:r>
              <a:rPr lang="en-US" dirty="0" smtClean="0"/>
              <a:t/>
            </a:r>
            <a:br>
              <a:rPr lang="en-US" dirty="0" smtClean="0"/>
            </a:br>
            <a:r>
              <a:rPr lang="en-US" dirty="0" smtClean="0"/>
              <a:t/>
            </a:r>
            <a:br>
              <a:rPr lang="en-US" dirty="0" smtClean="0"/>
            </a:br>
            <a:r>
              <a:rPr lang="en-US" b="1" dirty="0" smtClean="0"/>
              <a:t>Response:</a:t>
            </a:r>
            <a:br>
              <a:rPr lang="en-US" b="1" dirty="0" smtClean="0"/>
            </a:br>
            <a:r>
              <a:rPr lang="en-US" dirty="0" smtClean="0"/>
              <a:t>Idolatry certainly plays a major role in Romans Chapter One. Paul begins his writing by describing humanity's rebellion and decision to worship creation rather than the Creator. The pro-gay theorist seizes on this concept to prove that Paul's condemnation of homosexuality does not apply to him-he does not worship idols, he is a Christian.</a:t>
            </a:r>
            <a:br>
              <a:rPr lang="en-US" dirty="0" smtClean="0"/>
            </a:br>
            <a:r>
              <a:rPr lang="en-US" dirty="0" smtClean="0"/>
              <a:t/>
            </a:r>
            <a:br>
              <a:rPr lang="en-US" dirty="0" smtClean="0"/>
            </a:br>
            <a:r>
              <a:rPr lang="en-US" dirty="0" smtClean="0"/>
              <a:t>"But," Schmidt cautions, "Paul is not suggesting that a person worships an idol and decides therefore to engage in same-sex relations. Rather, he is suggesting that the general rebellion created the environment for the specific rebellion. A person need not bow before a golden calf to participate in the general human denial of God or to express that denial through specific behaviors."</a:t>
            </a:r>
            <a:br>
              <a:rPr lang="en-US" dirty="0" smtClean="0"/>
            </a:br>
            <a:r>
              <a:rPr lang="en-US" dirty="0" smtClean="0"/>
              <a:t/>
            </a:r>
            <a:br>
              <a:rPr lang="en-US" dirty="0" smtClean="0"/>
            </a:br>
            <a:r>
              <a:rPr lang="en-US" dirty="0" smtClean="0"/>
              <a:t>A common sense look at the entire chapter bears this out. Several sins other than homosexuality are mentioned in the same passage:</a:t>
            </a:r>
            <a:br>
              <a:rPr lang="en-US" dirty="0" smtClean="0"/>
            </a:br>
            <a:r>
              <a:rPr lang="en-US" dirty="0" smtClean="0"/>
              <a:t/>
            </a:r>
            <a:br>
              <a:rPr lang="en-US" dirty="0" smtClean="0"/>
            </a:br>
            <a:r>
              <a:rPr lang="en-US" dirty="0" smtClean="0"/>
              <a:t>Fornication, wickedness, covetousness, maliciousness; full of envy, murder, debate, deceit, malignity, whisperers; backbiters, haters of God, disobedient to parents.... (vv 29-30)</a:t>
            </a:r>
            <a:br>
              <a:rPr lang="en-US" dirty="0" smtClean="0"/>
            </a:br>
            <a:r>
              <a:rPr lang="en-US" dirty="0" smtClean="0"/>
              <a:t/>
            </a:r>
            <a:br>
              <a:rPr lang="en-US" dirty="0" smtClean="0"/>
            </a:br>
            <a:r>
              <a:rPr lang="en-US" dirty="0" smtClean="0"/>
              <a:t>Will the interpretation applied to the verse 26-27 also apply to verses 29-30? Any sort of intellectual integrity demands it. If verses 26-27 apply to people who commit homosexual acts in connection with idolatry, and thus homosexuals acts are not sinful if not committed in connection with idolatry, then the same must apply to verses 29-30 as well.</a:t>
            </a:r>
            <a:br>
              <a:rPr lang="en-US" dirty="0" smtClean="0"/>
            </a:br>
            <a:r>
              <a:rPr lang="en-US" dirty="0" smtClean="0"/>
              <a:t/>
            </a:r>
            <a:br>
              <a:rPr lang="en-US" dirty="0" smtClean="0"/>
            </a:br>
            <a:r>
              <a:rPr lang="en-US" dirty="0" smtClean="0"/>
              <a:t>Therefore, we must assume that fornication, wickedness, covetousness, maliciousness et al are also condemned by Paul only because they were committed by people involved in idolatry; they are permissible otherwise.</a:t>
            </a:r>
            <a:br>
              <a:rPr lang="en-US" dirty="0" smtClean="0"/>
            </a:br>
            <a:r>
              <a:rPr lang="en-US" dirty="0" smtClean="0"/>
              <a:t/>
            </a:r>
            <a:br>
              <a:rPr lang="en-US" dirty="0" smtClean="0"/>
            </a:br>
            <a:r>
              <a:rPr lang="en-US" dirty="0" smtClean="0"/>
              <a:t>Which is, of course, ridiculous. Like homosexuality, these sins are not just born of idol worship; they are symptomatic of a fallen state. If we are to say homosexuality is legitimate, so long as it's not a result of idol worship, then we also have to say these other sins are legitimate as well, so long as they, too, are not practiced as a result of idolatry.</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Do you not know that the wicked will not inherit the kingdom of God? Do not be deceived: Neither the sexually immoral nor idolaters nor adulterers nor male prostitutes nor homosexual offenders ['abusers of themselves with mankind']... will inherit the kingdom of God.</a:t>
            </a:r>
            <a:br>
              <a:rPr lang="en-US" dirty="0" smtClean="0"/>
            </a:br>
            <a:r>
              <a:rPr lang="en-US" dirty="0" smtClean="0"/>
              <a:t/>
            </a:r>
            <a:br>
              <a:rPr lang="en-US" dirty="0" smtClean="0"/>
            </a:br>
            <a:r>
              <a:rPr lang="en-US" dirty="0" smtClean="0"/>
              <a:t>We also know that law is made not for the righteous but for lawbreakers and rebels... for adulterers and perverts ['them that defile themselves with mankind']...</a:t>
            </a:r>
            <a:br>
              <a:rPr lang="en-US" dirty="0" smtClean="0"/>
            </a:br>
            <a:r>
              <a:rPr lang="en-US" dirty="0" smtClean="0"/>
              <a:t/>
            </a:r>
            <a:br>
              <a:rPr lang="en-US" dirty="0" smtClean="0"/>
            </a:br>
            <a:r>
              <a:rPr lang="en-US" b="1" dirty="0" smtClean="0"/>
              <a:t>Traditional Position:</a:t>
            </a:r>
            <a:r>
              <a:rPr lang="en-US" dirty="0" smtClean="0"/>
              <a:t/>
            </a:r>
            <a:br>
              <a:rPr lang="en-US" dirty="0" smtClean="0"/>
            </a:br>
            <a:r>
              <a:rPr lang="en-US" dirty="0" smtClean="0"/>
              <a:t>"Them that defile themselves with mankind" comes from the word Greek word arsenokoite, meaning "a man (</a:t>
            </a:r>
            <a:r>
              <a:rPr lang="en-US" dirty="0" err="1" smtClean="0"/>
              <a:t>arseno</a:t>
            </a:r>
            <a:r>
              <a:rPr lang="en-US" dirty="0" smtClean="0"/>
              <a:t>) lying with (</a:t>
            </a:r>
            <a:r>
              <a:rPr lang="en-US" dirty="0" err="1" smtClean="0"/>
              <a:t>koitai</a:t>
            </a:r>
            <a:r>
              <a:rPr lang="en-US" dirty="0" smtClean="0"/>
              <a:t>) another man (</a:t>
            </a:r>
            <a:r>
              <a:rPr lang="en-US" dirty="0" err="1" smtClean="0"/>
              <a:t>arseno</a:t>
            </a:r>
            <a:r>
              <a:rPr lang="en-US" dirty="0" smtClean="0"/>
              <a:t>)”; Paul is saying homosexuality is a vice excluding its practitioners from the kingdom of God.</a:t>
            </a:r>
            <a:br>
              <a:rPr lang="en-US" dirty="0" smtClean="0"/>
            </a:br>
            <a:r>
              <a:rPr lang="en-US" dirty="0" smtClean="0"/>
              <a:t/>
            </a:r>
            <a:br>
              <a:rPr lang="en-US" dirty="0" smtClean="0"/>
            </a:br>
            <a:r>
              <a:rPr lang="en-US" b="1" dirty="0" smtClean="0"/>
              <a:t>Pro-Gay Argument:</a:t>
            </a:r>
            <a:r>
              <a:rPr lang="en-US" dirty="0" smtClean="0"/>
              <a:t/>
            </a:r>
            <a:br>
              <a:rPr lang="en-US" dirty="0" smtClean="0"/>
            </a:br>
            <a:r>
              <a:rPr lang="en-US" dirty="0" smtClean="0"/>
              <a:t>'</a:t>
            </a:r>
            <a:r>
              <a:rPr lang="en-US" dirty="0" err="1" smtClean="0"/>
              <a:t>Arsenokoite</a:t>
            </a:r>
            <a:r>
              <a:rPr lang="en-US" dirty="0" smtClean="0"/>
              <a:t>' is a word coined by Paul. It never appeared in Greek literature before he used it in these scriptures. There were, at the time, other words for "homosexual." Had he meant to refer to homosexuality, he would have used one of the words already in existence. Most likely, he was referring to male prostitution, which was common at the time.</a:t>
            </a:r>
            <a:br>
              <a:rPr lang="en-US" dirty="0" smtClean="0"/>
            </a:br>
            <a:r>
              <a:rPr lang="en-US" dirty="0" smtClean="0"/>
              <a:t/>
            </a:r>
            <a:br>
              <a:rPr lang="en-US" dirty="0" smtClean="0"/>
            </a:br>
            <a:r>
              <a:rPr lang="en-US" dirty="0" smtClean="0"/>
              <a:t>Boswell points out, accurately, that the word is peculiar to Paul, suggesting he did not have homosexuality in mind when he used it. Prostitution is Boswell's first choice. If not that, he suggests Paul was condemning general immorality. At any rate, the term, according to this argument, means some sort of immoral man but not a homosexual.</a:t>
            </a:r>
            <a:br>
              <a:rPr lang="en-US" dirty="0" smtClean="0"/>
            </a:br>
            <a:r>
              <a:rPr lang="en-US" dirty="0" smtClean="0"/>
              <a:t/>
            </a:r>
            <a:br>
              <a:rPr lang="en-US" dirty="0" smtClean="0"/>
            </a:br>
            <a:r>
              <a:rPr lang="en-US" b="1" dirty="0" smtClean="0"/>
              <a:t>Response:</a:t>
            </a:r>
            <a:r>
              <a:rPr lang="en-US" dirty="0" smtClean="0"/>
              <a:t/>
            </a:r>
            <a:br>
              <a:rPr lang="en-US" dirty="0" smtClean="0"/>
            </a:br>
            <a:r>
              <a:rPr lang="en-US" dirty="0" smtClean="0"/>
              <a:t>Paul coined 179 terms in the New Testament. The terms do not, because they are original, significantly change the context of the verses they appear in.</a:t>
            </a:r>
            <a:br>
              <a:rPr lang="en-US" dirty="0" smtClean="0"/>
            </a:br>
            <a:r>
              <a:rPr lang="en-US" dirty="0" smtClean="0"/>
              <a:t/>
            </a:r>
            <a:br>
              <a:rPr lang="en-US" dirty="0" smtClean="0"/>
            </a:br>
            <a:r>
              <a:rPr lang="en-US" dirty="0" smtClean="0"/>
              <a:t>Nor is it remarkable he would have coined this one, considering he derived it directly from the Greek translation of the Old Testament (the Septuagint):</a:t>
            </a:r>
            <a:br>
              <a:rPr lang="en-US" dirty="0" smtClean="0"/>
            </a:br>
            <a:r>
              <a:rPr lang="en-US" dirty="0" smtClean="0"/>
              <a:t/>
            </a:r>
            <a:br>
              <a:rPr lang="en-US" dirty="0" smtClean="0"/>
            </a:br>
            <a:r>
              <a:rPr lang="en-US" dirty="0" smtClean="0"/>
              <a:t>meta </a:t>
            </a:r>
            <a:r>
              <a:rPr lang="en-US" dirty="0" err="1" smtClean="0"/>
              <a:t>arsenos</a:t>
            </a:r>
            <a:r>
              <a:rPr lang="en-US" dirty="0" smtClean="0"/>
              <a:t> </a:t>
            </a:r>
            <a:r>
              <a:rPr lang="en-US" dirty="0" err="1" smtClean="0"/>
              <a:t>ou</a:t>
            </a:r>
            <a:r>
              <a:rPr lang="en-US" dirty="0" smtClean="0"/>
              <a:t> </a:t>
            </a:r>
            <a:r>
              <a:rPr lang="en-US" dirty="0" err="1" smtClean="0"/>
              <a:t>koimethese</a:t>
            </a:r>
            <a:r>
              <a:rPr lang="en-US" dirty="0" smtClean="0"/>
              <a:t> </a:t>
            </a:r>
            <a:r>
              <a:rPr lang="en-US" dirty="0" err="1" smtClean="0"/>
              <a:t>koiten</a:t>
            </a:r>
            <a:r>
              <a:rPr lang="en-US" dirty="0" smtClean="0"/>
              <a:t> </a:t>
            </a:r>
            <a:r>
              <a:rPr lang="en-US" dirty="0" err="1" smtClean="0"/>
              <a:t>gyniakos</a:t>
            </a:r>
            <a:r>
              <a:rPr lang="en-US" dirty="0" smtClean="0"/>
              <a:t> (Lev 18:22)</a:t>
            </a:r>
            <a:br>
              <a:rPr lang="en-US" dirty="0" smtClean="0"/>
            </a:br>
            <a:r>
              <a:rPr lang="en-US" dirty="0" smtClean="0"/>
              <a:t/>
            </a:r>
            <a:br>
              <a:rPr lang="en-US" dirty="0" smtClean="0"/>
            </a:br>
            <a:r>
              <a:rPr lang="en-US" dirty="0" err="1" smtClean="0"/>
              <a:t>hos</a:t>
            </a:r>
            <a:r>
              <a:rPr lang="en-US" dirty="0" smtClean="0"/>
              <a:t> an </a:t>
            </a:r>
            <a:r>
              <a:rPr lang="en-US" dirty="0" err="1" smtClean="0"/>
              <a:t>koimethe</a:t>
            </a:r>
            <a:r>
              <a:rPr lang="en-US" dirty="0" smtClean="0"/>
              <a:t> meta </a:t>
            </a:r>
            <a:r>
              <a:rPr lang="en-US" dirty="0" err="1" smtClean="0"/>
              <a:t>arsenos</a:t>
            </a:r>
            <a:r>
              <a:rPr lang="en-US" dirty="0" smtClean="0"/>
              <a:t> </a:t>
            </a:r>
            <a:r>
              <a:rPr lang="en-US" dirty="0" err="1" smtClean="0"/>
              <a:t>koiten</a:t>
            </a:r>
            <a:r>
              <a:rPr lang="en-US" dirty="0" smtClean="0"/>
              <a:t> </a:t>
            </a:r>
            <a:r>
              <a:rPr lang="en-US" dirty="0" err="1" smtClean="0"/>
              <a:t>gynaikos</a:t>
            </a:r>
            <a:r>
              <a:rPr lang="en-US" dirty="0" smtClean="0"/>
              <a:t> (Lev 20:13)</a:t>
            </a:r>
            <a:br>
              <a:rPr lang="en-US" dirty="0" smtClean="0"/>
            </a:br>
            <a:r>
              <a:rPr lang="en-US" dirty="0" smtClean="0"/>
              <a:t/>
            </a:r>
            <a:br>
              <a:rPr lang="en-US" dirty="0" smtClean="0"/>
            </a:br>
            <a:r>
              <a:rPr lang="en-US" dirty="0" smtClean="0"/>
              <a:t>In other words, when Paul adopted the term </a:t>
            </a:r>
            <a:r>
              <a:rPr lang="en-US" i="1" dirty="0" smtClean="0"/>
              <a:t>arsenokoite</a:t>
            </a:r>
            <a:r>
              <a:rPr lang="en-US" dirty="0" smtClean="0"/>
              <a:t>, he took it directly from the Levitical passages –</a:t>
            </a:r>
            <a:r>
              <a:rPr lang="en-US" baseline="0" dirty="0" smtClean="0"/>
              <a:t> </a:t>
            </a:r>
            <a:r>
              <a:rPr lang="en-US" dirty="0" smtClean="0"/>
              <a:t>in the Greek translation –  forbidding homosexual behavior. The meaning, then, could not be clearer: Though the term is unique to Paul, it refers specifically to homosexual behavior.</a:t>
            </a:r>
            <a:br>
              <a:rPr lang="en-US" dirty="0" smtClean="0"/>
            </a:br>
            <a:r>
              <a:rPr lang="en-US" dirty="0" smtClean="0"/>
              <a:t/>
            </a:r>
            <a:br>
              <a:rPr lang="en-US" dirty="0" smtClean="0"/>
            </a:br>
            <a:r>
              <a:rPr lang="en-US" dirty="0" smtClean="0"/>
              <a:t>As for the inference that it applies to male prostitution, a breakdown of the word shows it implies nothing of the sort. '</a:t>
            </a:r>
            <a:r>
              <a:rPr lang="en-US" dirty="0" err="1" smtClean="0"/>
              <a:t>Arsene</a:t>
            </a:r>
            <a:r>
              <a:rPr lang="en-US" dirty="0" smtClean="0"/>
              <a:t>,' as mentioned earlier, appears few times in the New Testament, always referring to "male." '</a:t>
            </a:r>
            <a:r>
              <a:rPr lang="en-US" dirty="0" err="1" smtClean="0"/>
              <a:t>Koite</a:t>
            </a:r>
            <a:r>
              <a:rPr lang="en-US" dirty="0" smtClean="0"/>
              <a:t>' appears only twice in the New Testament, and means "bed," used in a sexual connotation:</a:t>
            </a:r>
            <a:br>
              <a:rPr lang="en-US" dirty="0" smtClean="0"/>
            </a:br>
            <a:r>
              <a:rPr lang="en-US" dirty="0" smtClean="0"/>
              <a:t/>
            </a:r>
            <a:br>
              <a:rPr lang="en-US" dirty="0" smtClean="0"/>
            </a:br>
            <a:r>
              <a:rPr lang="en-US" i="1" dirty="0" smtClean="0"/>
              <a:t>Let us behave decently, as in the daytime, not in orgies and drunkenness, not in sexual immorality [</a:t>
            </a:r>
            <a:r>
              <a:rPr lang="en-US" i="1" dirty="0" err="1" smtClean="0"/>
              <a:t>koite</a:t>
            </a:r>
            <a:r>
              <a:rPr lang="en-US" i="1" dirty="0" smtClean="0"/>
              <a:t>] and debauchery... </a:t>
            </a:r>
            <a:r>
              <a:rPr lang="en-US" i="0" dirty="0" smtClean="0"/>
              <a:t>(Romans 13:13)</a:t>
            </a:r>
            <a:r>
              <a:rPr lang="en-US" i="1" dirty="0" smtClean="0"/>
              <a:t/>
            </a:r>
            <a:br>
              <a:rPr lang="en-US" i="1" dirty="0" smtClean="0"/>
            </a:br>
            <a:r>
              <a:rPr lang="en-US" i="1" dirty="0" smtClean="0"/>
              <a:t/>
            </a:r>
            <a:br>
              <a:rPr lang="en-US" i="1" dirty="0" smtClean="0"/>
            </a:br>
            <a:r>
              <a:rPr lang="en-US" i="1" dirty="0" smtClean="0"/>
              <a:t>Marriage should be honored by all, and the marriage bed [</a:t>
            </a:r>
            <a:r>
              <a:rPr lang="en-US" i="1" dirty="0" err="1" smtClean="0"/>
              <a:t>koite</a:t>
            </a:r>
            <a:r>
              <a:rPr lang="en-US" i="1" dirty="0" smtClean="0"/>
              <a:t>] kept pure, for God will judge the adulterer and all the sexually immoral. </a:t>
            </a:r>
            <a:r>
              <a:rPr lang="en-US" i="0" dirty="0" smtClean="0"/>
              <a:t>(Hebrews 13:4)</a:t>
            </a:r>
            <a:r>
              <a:rPr lang="en-US" dirty="0" smtClean="0"/>
              <a:t/>
            </a:r>
            <a:br>
              <a:rPr lang="en-US" dirty="0" smtClean="0"/>
            </a:br>
            <a:r>
              <a:rPr lang="en-US" dirty="0" smtClean="0"/>
              <a:t/>
            </a:r>
            <a:br>
              <a:rPr lang="en-US" dirty="0" smtClean="0"/>
            </a:br>
            <a:r>
              <a:rPr lang="en-US" dirty="0" smtClean="0"/>
              <a:t>The two words combined, as Paul used them, put "male" and "bed" together in a sexual sense. There is no hint of prostitution in the meaning of either of the words combined to make </a:t>
            </a:r>
            <a:r>
              <a:rPr lang="en-US" i="1" dirty="0" smtClean="0"/>
              <a:t>arsenokoite</a:t>
            </a:r>
            <a:r>
              <a:rPr lang="en-US" dirty="0" smtClean="0"/>
              <a:t>.</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1607">
              <a:defRPr/>
            </a:pPr>
            <a:r>
              <a:rPr lang="en-US" dirty="0" smtClean="0"/>
              <a:t>Until we answer the first four questions, we cannot begin to address the fifth.</a:t>
            </a:r>
          </a:p>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phrase,</a:t>
            </a:r>
            <a:r>
              <a:rPr lang="en-US" baseline="0" dirty="0" smtClean="0"/>
              <a:t> “Such were some of you,” indicates that change </a:t>
            </a:r>
            <a:r>
              <a:rPr lang="en-US" b="1" baseline="0" dirty="0" smtClean="0"/>
              <a:t>is</a:t>
            </a:r>
            <a:r>
              <a:rPr lang="en-US" b="0" baseline="0" dirty="0" smtClean="0"/>
              <a:t> possible, and that being in Christ is the key to that change. This is where the hope for those who struggle with SSA and GID enters in.</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we believe is what we live – we cannot do otherwise.</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Body of</a:t>
            </a:r>
            <a:r>
              <a:rPr lang="en-US" baseline="0" dirty="0" smtClean="0"/>
              <a:t> Christ responds</a:t>
            </a:r>
            <a:r>
              <a:rPr lang="en-US" dirty="0" smtClean="0"/>
              <a:t>.</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433" indent="-228433"/>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three groups within the homosexual</a:t>
            </a:r>
            <a:r>
              <a:rPr lang="en-US" baseline="0" dirty="0" smtClean="0"/>
              <a:t> sphere of life.</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militant is </a:t>
            </a:r>
            <a:r>
              <a:rPr lang="en-US" dirty="0" smtClean="0"/>
              <a:t>the one most </a:t>
            </a:r>
            <a:r>
              <a:rPr lang="en-US" dirty="0" smtClean="0"/>
              <a:t>often in the media and aggressively pursues an agenda of unrighteousness and intolerance. They are theatrical and very, very angry. But behind the rage of the militant is incredible pain. Gay militancy has its origin in </a:t>
            </a:r>
            <a:r>
              <a:rPr lang="en-US" dirty="0" smtClean="0"/>
              <a:t>deep woundedness and disillusionment.</a:t>
            </a:r>
            <a:endParaRPr lang="en-US" dirty="0" smtClean="0"/>
          </a:p>
          <a:p>
            <a:endParaRPr lang="en-US" dirty="0" smtClean="0"/>
          </a:p>
          <a:p>
            <a:r>
              <a:rPr lang="en-US" dirty="0" smtClean="0"/>
              <a:t>The truth is the church has horribly wounded them. Examples </a:t>
            </a:r>
            <a:r>
              <a:rPr lang="en-US" dirty="0" smtClean="0"/>
              <a:t>abound and have </a:t>
            </a:r>
            <a:r>
              <a:rPr lang="en-US" dirty="0" smtClean="0"/>
              <a:t>occurred far too often. </a:t>
            </a:r>
          </a:p>
          <a:p>
            <a:endParaRPr lang="en-US" dirty="0" smtClean="0"/>
          </a:p>
          <a:p>
            <a:r>
              <a:rPr lang="en-US" dirty="0" smtClean="0"/>
              <a:t>The same-sex attracted </a:t>
            </a:r>
            <a:r>
              <a:rPr lang="en-US" dirty="0" smtClean="0"/>
              <a:t>realize early in life that to be different is to be hurt. When the church heaps condemnation and rejection upon them, they conclude, "Forget the church. There must be a community that will accept me. I will never let anyone hurt me again over a condition I have no control over.”</a:t>
            </a:r>
          </a:p>
          <a:p>
            <a:endParaRPr lang="en-US" dirty="0" smtClean="0"/>
          </a:p>
          <a:p>
            <a:r>
              <a:rPr lang="en-US" dirty="0" smtClean="0"/>
              <a:t>So, while we must not be intimidated by gay militancy, neither must we meet their rage with our own. We must respect </a:t>
            </a:r>
            <a:r>
              <a:rPr lang="en-US" dirty="0" smtClean="0"/>
              <a:t>and be mindful of their </a:t>
            </a:r>
            <a:r>
              <a:rPr lang="en-US" dirty="0" smtClean="0"/>
              <a:t>pain. We must speak and fight fairly. We must refuse to become what they say we are - bigots. Righteous anger empowers; hatred cripples.</a:t>
            </a:r>
          </a:p>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The moderate does not pursue a public agenda. But they want to live in peace as any other person in society. They want to and indeed have made significance contributions to society. Many people within the church will have a co-worker or friend who is a moderate. These church people feel caught between their friendship for their co-worker and the church’s morality.</a:t>
            </a:r>
          </a:p>
          <a:p>
            <a:endParaRPr lang="en-US" dirty="0" smtClean="0"/>
          </a:p>
          <a:p>
            <a:r>
              <a:rPr lang="en-US" dirty="0" smtClean="0"/>
              <a:t>Jesus approach to people was to focus on their heart, inviting them to open their hearts to God’s love. He did not focus on their sin. We should follow Jesus’ example. Recognize their worth in God’s eyes. Recognize that they are Image Bearers</a:t>
            </a:r>
            <a:r>
              <a:rPr lang="en-US" baseline="0" dirty="0" smtClean="0"/>
              <a:t> – they bear the </a:t>
            </a:r>
            <a:r>
              <a:rPr lang="en-US" i="1" baseline="0" dirty="0" smtClean="0"/>
              <a:t>imago Dei</a:t>
            </a:r>
            <a:r>
              <a:rPr lang="en-US" i="0" baseline="0" dirty="0" smtClean="0"/>
              <a:t> as much as any of us do.</a:t>
            </a:r>
            <a:r>
              <a:rPr lang="en-US" dirty="0" smtClean="0"/>
              <a:t> Discover what we have in common. Love them into the kingdom and let God do His work of transformation (into Holiness). Remember that it is not </a:t>
            </a:r>
            <a:r>
              <a:rPr lang="en-US" dirty="0" smtClean="0"/>
              <a:t>our </a:t>
            </a:r>
            <a:r>
              <a:rPr lang="en-US" dirty="0" smtClean="0"/>
              <a:t>job to </a:t>
            </a:r>
            <a:r>
              <a:rPr lang="en-US" dirty="0" smtClean="0"/>
              <a:t>change them, but to confront them with the truth in love.</a:t>
            </a:r>
            <a:endParaRPr lang="en-US" dirty="0" smtClean="0"/>
          </a:p>
          <a:p>
            <a:endParaRPr lang="en-US" dirty="0" smtClean="0"/>
          </a:p>
          <a:p>
            <a:r>
              <a:rPr lang="en-US" dirty="0" smtClean="0"/>
              <a:t>I spent a several days with a cousin whom is gay. I met her gay friends. I went to her gay party. Throughout my visit I treated her and her friends with dignity and grace. I laughed at their jokes, commiserated with their disappointments, prayed with them for sick family members. Courtesy and friendship were what they received, but not what they expected. </a:t>
            </a:r>
          </a:p>
          <a:p>
            <a:endParaRPr lang="en-US" dirty="0" smtClean="0"/>
          </a:p>
          <a:p>
            <a:r>
              <a:rPr lang="en-US" dirty="0" smtClean="0"/>
              <a:t>A couple of weeks after my stay, she said, “Thank you for walking in my world without criticism or judgment, even though you disagree with how we live. You treated us with respect and kindness. I need what you have.”</a:t>
            </a:r>
          </a:p>
          <a:p>
            <a:endParaRPr lang="en-US" dirty="0" smtClean="0"/>
          </a:p>
          <a:p>
            <a:r>
              <a:rPr lang="en-US" dirty="0" smtClean="0"/>
              <a:t>She reinforced Jesus’ lesson that we too are to be a friend to sinners. Godly friendship attracts people to Jesus. Godly friendship is not co-signer unrighteousness—it is recognizing the </a:t>
            </a:r>
            <a:r>
              <a:rPr lang="en-US" i="1" dirty="0" smtClean="0"/>
              <a:t>imago </a:t>
            </a:r>
            <a:r>
              <a:rPr lang="en-US" i="1" dirty="0" err="1" smtClean="0"/>
              <a:t>dei</a:t>
            </a:r>
            <a:r>
              <a:rPr lang="en-US" dirty="0" smtClean="0"/>
              <a:t> in every person—even the homosexual.</a:t>
            </a:r>
          </a:p>
          <a:p>
            <a:r>
              <a:rPr lang="en-US" dirty="0" smtClean="0"/>
              <a:t> </a:t>
            </a:r>
          </a:p>
          <a:p>
            <a:r>
              <a:rPr lang="en-US" dirty="0" smtClean="0"/>
              <a:t>As Christians we are called to be uncomfortable in order to make a difference in our world. Godly friendship is uncomfortable. When you care enough to draw near to homosexuals and their community you risk a lot. And this will be uncomfortable. You risk appearing to compromise, you risk misunderstanding and being misunderstood. Someone else will misunderstand why you are being a friend to a homosexual. Some – on either side – will misunderstand why you are there. And you will be uncomfortable with some of their thoughts, words, and actions. </a:t>
            </a:r>
          </a:p>
          <a:p>
            <a:endParaRPr lang="en-US" dirty="0" smtClean="0"/>
          </a:p>
          <a:p>
            <a:r>
              <a:rPr lang="en-US" dirty="0" smtClean="0"/>
              <a:t>This means you will need to listen and discover. You will need to be aware of cultural barriers. There is a gay culture and you will be involved in a cross-cultural relationship (just like missionaries who go to foreign lands). Laugh at yourself and ask questions.</a:t>
            </a:r>
          </a:p>
          <a:p>
            <a:endParaRPr lang="en-US" dirty="0" smtClean="0"/>
          </a:p>
          <a:p>
            <a:r>
              <a:rPr lang="en-US" dirty="0" smtClean="0"/>
              <a:t>A former homosexual who worked in one of the Exodus member ministries said, "If they gave Oscars for the best heterosexual performance, I would get it. But I couldn’t keep it up and I hit the gay bars for years, using alcohol and drugs to numb the pain. “</a:t>
            </a:r>
          </a:p>
          <a:p>
            <a:endParaRPr lang="en-US" dirty="0" smtClean="0"/>
          </a:p>
          <a:p>
            <a:r>
              <a:rPr lang="en-US" dirty="0" smtClean="0"/>
              <a:t>Will you find it uncomfortable at times? Yes. When you draw near to homosexuals and their community you risk misunderstanding and appearing to compromise just like Jesus experienced. I am sure that Jesus also found it uncomfortable to be ‘hit on’ by the prostitutes he befriended. But the reward is people turning to Jesus.</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I know many people who can say, “I am a struggler.”  Religious people say to them, "I love you but I don’t like your behavior.” </a:t>
            </a:r>
          </a:p>
          <a:p>
            <a:endParaRPr lang="en-US" dirty="0" smtClean="0"/>
          </a:p>
          <a:p>
            <a:r>
              <a:rPr lang="en-US" dirty="0" smtClean="0"/>
              <a:t>Despite their intentions, their message comes out, "You’re pitiful; you’re worthless.” Why can’t they say, ‘I love you and God loves you.’?</a:t>
            </a:r>
          </a:p>
          <a:p>
            <a:endParaRPr lang="en-US" dirty="0" smtClean="0"/>
          </a:p>
          <a:p>
            <a:r>
              <a:rPr lang="en-US" dirty="0" smtClean="0"/>
              <a:t>When I was a general in the enemy’s army, firmly and vigorously opposed to God, God sent a message to me that I heard clearly and simply: "</a:t>
            </a:r>
            <a:r>
              <a:rPr lang="en-US" b="1" dirty="0" smtClean="0"/>
              <a:t>I love you; I love you</a:t>
            </a:r>
            <a:r>
              <a:rPr lang="en-US" dirty="0" smtClean="0"/>
              <a:t>.” That’s all I heard and it blew me away. It broke my heart. And it brought me to the place where I could pray in return, "God forgive me for living my life in open defiance of You.” </a:t>
            </a:r>
          </a:p>
          <a:p>
            <a:endParaRPr lang="en-US" dirty="0" smtClean="0"/>
          </a:p>
          <a:p>
            <a:r>
              <a:rPr lang="en-US" dirty="0" smtClean="0"/>
              <a:t>The struggler needs to hear and respond to things much deeper than their sexuality. Abandon your efforts to change them. You can’t. Keep praying and keep caring.  And when the struggler says, "I want God’s best for my life,” be prepared to struggle with them as they fight and fall and fight some more.</a:t>
            </a:r>
          </a:p>
          <a:p>
            <a:endParaRPr lang="en-US" dirty="0" smtClean="0"/>
          </a:p>
          <a:p>
            <a:r>
              <a:rPr lang="en-US" dirty="0" smtClean="0"/>
              <a:t>They have to swim upstream, rebelling against everything they have come to accept as normal for them. They have to abandon friends, lovers, activities, hang-outs, even jobs </a:t>
            </a:r>
            <a:r>
              <a:rPr lang="en-US" dirty="0" smtClean="0"/>
              <a:t>sometimes, in order </a:t>
            </a:r>
            <a:r>
              <a:rPr lang="en-US" dirty="0" smtClean="0"/>
              <a:t>to leave the gay lifestyle. But the homosexual is no more beyond the grace and power of God than any other lost sinner. </a:t>
            </a:r>
          </a:p>
          <a:p>
            <a:endParaRPr lang="en-US" dirty="0" smtClean="0"/>
          </a:p>
          <a:p>
            <a:r>
              <a:rPr lang="en-US" dirty="0" smtClean="0"/>
              <a:t>Often the homosexual thinks that coming to Christ will make the old desires instantly vanish. They don’t. When the old struggles continue, a new fear emerges. "Maybe I can’t </a:t>
            </a:r>
            <a:r>
              <a:rPr lang="en-US" dirty="0" smtClean="0"/>
              <a:t>changed! </a:t>
            </a:r>
            <a:r>
              <a:rPr lang="en-US" dirty="0" smtClean="0"/>
              <a:t>Maybe I’m not really saved!” Let us not be like Job’s friends and say, "You’re not really God’s friend if you are having these kinds of problems.” </a:t>
            </a:r>
          </a:p>
          <a:p>
            <a:endParaRPr lang="en-US" dirty="0" smtClean="0"/>
          </a:p>
          <a:p>
            <a:r>
              <a:rPr lang="en-US" dirty="0" smtClean="0"/>
              <a:t>Strugglers can easily become disillusioned about God and the church when Christians constantly talk about homosexuals in a negative way. We can’t just preach against sin. We have to offer realistic alternatives and support groups. Joe Dallas has said in his book, </a:t>
            </a:r>
            <a:r>
              <a:rPr lang="en-US" i="1" dirty="0" smtClean="0"/>
              <a:t>A Strong Delusion: Confronting the Gay Christian Movement</a:t>
            </a:r>
            <a:r>
              <a:rPr lang="en-US" dirty="0" smtClean="0"/>
              <a:t>, "Pastors frame[describe] the problem out in society, yet very few add, ‘Perhaps someone here is wrestling with this sin, as well. Resist it - God will be with you as you do. And so will we.’”</a:t>
            </a:r>
          </a:p>
          <a:p>
            <a:endParaRPr lang="en-US" dirty="0" smtClean="0"/>
          </a:p>
          <a:p>
            <a:r>
              <a:rPr lang="en-US" dirty="0" smtClean="0"/>
              <a:t>Somebody must make them feel significant and applaud their efforts. Never underestimate the power of friendship. </a:t>
            </a:r>
          </a:p>
          <a:p>
            <a:endParaRPr lang="en-US" dirty="0" smtClean="0"/>
          </a:p>
          <a:p>
            <a:r>
              <a:rPr lang="en-US" dirty="0" smtClean="0"/>
              <a:t>Sanctification is a process, not an event, and it will come about in their life from an ongoing experience of you, me, and God.</a:t>
            </a:r>
          </a:p>
          <a:p>
            <a:endParaRPr lang="en-US" dirty="0" smtClean="0"/>
          </a:p>
          <a:p>
            <a:r>
              <a:rPr lang="en-US" dirty="0" smtClean="0"/>
              <a:t>After the last suicide attempt, Marjorie went to a church and heard a sermon about the woman who touched the hem of Jesus’ garment. "If You don’t send somebody to help me tonight I won’t bother You again,” she prayed. As she was leaving she heard a voice, "I’m the pastor’s wife. Can I help you?” Marjorie started to cry, "I can’t tell you because you’ll ask me to leave.” The pastor’s wife said to her, "God wants me to tell you that He can and He will deliver you and set you free.”</a:t>
            </a:r>
          </a:p>
          <a:p>
            <a:endParaRPr lang="en-US" dirty="0" smtClean="0"/>
          </a:p>
          <a:p>
            <a:r>
              <a:rPr lang="en-US" dirty="0" smtClean="0"/>
              <a:t>Marjorie began sobbing. "That was the first time in my life I had ever heard that there was hope - hope for me,” she recalls. That conversation was over twenty years ago and Marjorie’s life has changed drastically since then. She says, "God not only saved me, but He has brought healing in every aspect of my life.” </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1357">
              <a:defRPr/>
            </a:pPr>
            <a:r>
              <a:rPr lang="en-US" dirty="0" smtClean="0"/>
              <a:t>Until we answer the first four questions, we cannot begin to address the fifth: What do we do about those within our fellowship who struggle with SSA and gender-confusion or who have friends, loved ones, or co-workers who have been impacted </a:t>
            </a:r>
            <a:r>
              <a:rPr lang="en-US" dirty="0" smtClean="0"/>
              <a:t>by these matters?</a:t>
            </a:r>
            <a:endParaRPr lang="en-US" dirty="0" smtClean="0"/>
          </a:p>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433" indent="-228433">
              <a:buFont typeface="+mj-lt"/>
              <a:buAutoNum type="arabicPeriod"/>
            </a:pPr>
            <a:r>
              <a:rPr lang="en-US" dirty="0" smtClean="0"/>
              <a:t>What do you, as a church, believe about God, man, salvation,</a:t>
            </a:r>
            <a:r>
              <a:rPr lang="en-US" baseline="0" dirty="0" smtClean="0"/>
              <a:t> the Christian life, etc</a:t>
            </a:r>
            <a:r>
              <a:rPr lang="en-US" baseline="0" dirty="0" smtClean="0"/>
              <a:t>.</a:t>
            </a:r>
          </a:p>
          <a:p>
            <a:pPr marL="228433" indent="-228433">
              <a:buFont typeface="+mj-lt"/>
              <a:buAutoNum type="arabicPeriod"/>
            </a:pPr>
            <a:r>
              <a:rPr lang="en-US" baseline="0" dirty="0" smtClean="0"/>
              <a:t>Where does your fellowship come down on key matters facing people in our society today?</a:t>
            </a:r>
            <a:endParaRPr lang="en-US" baseline="0" dirty="0" smtClean="0"/>
          </a:p>
          <a:p>
            <a:pPr marL="228433" indent="-228433">
              <a:buFont typeface="+mj-lt"/>
              <a:buAutoNum type="arabicPeriod"/>
            </a:pPr>
            <a:r>
              <a:rPr lang="en-US" baseline="0" dirty="0" smtClean="0"/>
              <a:t>How do these play out in practical ways in the ministries of the church?</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433" indent="-228433"/>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433" indent="-228433">
              <a:buFont typeface="+mj-lt"/>
              <a:buAutoNum type="arabicPeriod"/>
            </a:pPr>
            <a:r>
              <a:rPr lang="en-US" dirty="0" smtClean="0"/>
              <a:t>We</a:t>
            </a:r>
            <a:r>
              <a:rPr lang="en-US" baseline="0" dirty="0" smtClean="0"/>
              <a:t> are accomplishing part of this today.</a:t>
            </a:r>
          </a:p>
          <a:p>
            <a:pPr marL="228433" indent="-228433">
              <a:buFont typeface="+mj-lt"/>
              <a:buAutoNum type="arabicPeriod"/>
            </a:pPr>
            <a:endParaRPr lang="en-US" baseline="0" dirty="0" smtClean="0"/>
          </a:p>
          <a:p>
            <a:pPr marL="228433" indent="-228433">
              <a:buFont typeface="+mj-lt"/>
              <a:buAutoNum type="arabicPeriod"/>
            </a:pPr>
            <a:r>
              <a:rPr lang="en-US" baseline="0" dirty="0" smtClean="0"/>
              <a:t>Preaching the full message of the gospel and the mandate to live holy lives; teaching and demonstrating how to speak and live the truth in love; compassionate ministry.</a:t>
            </a:r>
          </a:p>
          <a:p>
            <a:pPr marL="228433" indent="-228433">
              <a:buFont typeface="+mj-lt"/>
              <a:buAutoNum type="arabicPeriod"/>
            </a:pPr>
            <a:endParaRPr lang="en-US" baseline="0" dirty="0" smtClean="0"/>
          </a:p>
          <a:p>
            <a:pPr marL="228433" indent="-228433">
              <a:buFont typeface="+mj-lt"/>
              <a:buAutoNum type="arabicPeriod"/>
            </a:pPr>
            <a:r>
              <a:rPr lang="en-US" baseline="0" dirty="0" smtClean="0"/>
              <a:t>Counselors, Bible Study Leaders, Men’s/Women’s/Youth ministry leaders</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we understand both “sides”, we are better able to discuss without emotional heat. We want to respond, not react.</a:t>
            </a:r>
          </a:p>
          <a:p>
            <a:endParaRPr lang="en-US" dirty="0" smtClean="0"/>
          </a:p>
          <a:p>
            <a:pPr marL="0" lvl="1" defTabSz="913739">
              <a:defRPr/>
            </a:pPr>
            <a:r>
              <a:rPr lang="en-US" dirty="0" smtClean="0"/>
              <a:t>Become knowledgeable about the discussion and the research (both sides), but keep the focus on the person and their need of a Savior, not the behavior</a:t>
            </a:r>
            <a:r>
              <a:rPr lang="en-US" baseline="0" dirty="0" smtClean="0"/>
              <a:t> itself. Behaviors are symptoms, they are not the problem.</a:t>
            </a:r>
          </a:p>
          <a:p>
            <a:pPr marL="0" lvl="1" defTabSz="913739">
              <a:defRPr/>
            </a:pPr>
            <a:endParaRPr lang="en-US" baseline="0" dirty="0" smtClean="0"/>
          </a:p>
          <a:p>
            <a:pPr marL="0" lvl="1" defTabSz="913739">
              <a:defRPr/>
            </a:pPr>
            <a:r>
              <a:rPr lang="en-US" baseline="0" dirty="0" smtClean="0"/>
              <a:t>Realizing that the damage was done in relationship, therefore the healing will come in relationship as well.</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433" indent="-228433">
              <a:buFont typeface="+mj-lt"/>
              <a:buAutoNum type="arabicPeriod"/>
            </a:pPr>
            <a:r>
              <a:rPr lang="en-US" dirty="0" smtClean="0"/>
              <a:t>Proverbs 6:16-19 – </a:t>
            </a:r>
            <a:r>
              <a:rPr lang="en-US" dirty="0" smtClean="0"/>
              <a:t>homosexual</a:t>
            </a:r>
            <a:r>
              <a:rPr lang="en-US" baseline="0" dirty="0" smtClean="0"/>
              <a:t> attraction or behavior</a:t>
            </a:r>
            <a:r>
              <a:rPr lang="en-US" dirty="0" smtClean="0"/>
              <a:t> aren’t </a:t>
            </a:r>
            <a:r>
              <a:rPr lang="en-US" dirty="0" smtClean="0"/>
              <a:t>even mentioned. David’s sexual sin and murder</a:t>
            </a:r>
            <a:r>
              <a:rPr lang="en-US" baseline="0" dirty="0" smtClean="0"/>
              <a:t> has less of an impact than his sin of pride when he took the </a:t>
            </a:r>
            <a:r>
              <a:rPr lang="en-US" baseline="0" dirty="0" smtClean="0"/>
              <a:t>census without God’s authorization. While it is easily in the category of “One of the Worst Sexual Sins”, we dare not categorize it as THE worst of ALL sins.</a:t>
            </a:r>
            <a:endParaRPr lang="en-US" baseline="0" dirty="0" smtClean="0"/>
          </a:p>
          <a:p>
            <a:pPr marL="228433" indent="-228433">
              <a:buFont typeface="+mj-lt"/>
              <a:buAutoNum type="arabicPeriod"/>
            </a:pPr>
            <a:endParaRPr lang="en-US" baseline="0" dirty="0" smtClean="0"/>
          </a:p>
          <a:p>
            <a:pPr marL="228433" indent="-228433">
              <a:buFont typeface="+mj-lt"/>
              <a:buAutoNum type="arabicPeriod"/>
            </a:pPr>
            <a:r>
              <a:rPr lang="en-US" baseline="0" dirty="0" smtClean="0"/>
              <a:t>Sexuality develops over time. The choice is on how we will behave with our sexuality.</a:t>
            </a:r>
          </a:p>
          <a:p>
            <a:pPr marL="228433" indent="-228433">
              <a:buFont typeface="+mj-lt"/>
              <a:buAutoNum type="arabicPeriod"/>
            </a:pPr>
            <a:endParaRPr lang="en-US" baseline="0" dirty="0" smtClean="0"/>
          </a:p>
          <a:p>
            <a:pPr marL="228433" indent="-228433">
              <a:buFont typeface="+mj-lt"/>
              <a:buAutoNum type="arabicPeriod"/>
            </a:pPr>
            <a:r>
              <a:rPr lang="en-US" baseline="0" dirty="0" smtClean="0"/>
              <a:t>Homosexuality is about meeting emotional and relational needs; the approach has become sexualized at some point</a:t>
            </a:r>
            <a:r>
              <a:rPr lang="en-US" baseline="0" dirty="0" smtClean="0"/>
              <a:t>. We are naturally attracted to “other”. If we see our own gender as “other”, being attracted to our own gender seems more natural than not.</a:t>
            </a:r>
            <a:endParaRPr lang="en-US" baseline="0" dirty="0" smtClean="0"/>
          </a:p>
          <a:p>
            <a:pPr marL="228433" indent="-228433">
              <a:buFont typeface="+mj-lt"/>
              <a:buAutoNum type="arabicPeriod"/>
            </a:pPr>
            <a:endParaRPr lang="en-US" baseline="0" dirty="0" smtClean="0"/>
          </a:p>
          <a:p>
            <a:pPr marL="228433" indent="-228433">
              <a:buFont typeface="+mj-lt"/>
              <a:buAutoNum type="arabicPeriod"/>
            </a:pPr>
            <a:r>
              <a:rPr lang="en-US" baseline="0" dirty="0" smtClean="0"/>
              <a:t>Most pedophiles are heterosexual—pedophilia is most often about age, not gender.</a:t>
            </a:r>
          </a:p>
          <a:p>
            <a:pPr marL="228433" indent="-228433">
              <a:buFont typeface="+mj-lt"/>
              <a:buAutoNum type="arabicPeriod"/>
            </a:pPr>
            <a:endParaRPr lang="en-US" baseline="0" dirty="0" smtClean="0"/>
          </a:p>
          <a:p>
            <a:pPr marL="228433" indent="-228433">
              <a:buFont typeface="+mj-lt"/>
              <a:buAutoNum type="arabicPeriod"/>
            </a:pPr>
            <a:r>
              <a:rPr lang="en-US" baseline="0" dirty="0" smtClean="0"/>
              <a:t>Over 40% of those seeking help are in heterosexual marriages.</a:t>
            </a:r>
          </a:p>
          <a:p>
            <a:pPr marL="228433" indent="-228433">
              <a:buFont typeface="+mj-lt"/>
              <a:buAutoNum type="arabicPeriod"/>
            </a:pP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DC48C0-65A0-437D-8DA1-73ACB7B29B3A}" type="slidenum">
              <a:rPr lang="en-US" smtClean="0">
                <a:solidFill>
                  <a:prstClr val="black"/>
                </a:solidFill>
              </a:rPr>
              <a:pPr/>
              <a:t>75</a:t>
            </a:fld>
            <a:endParaRPr lang="en-US">
              <a:solidFill>
                <a:prstClr val="black"/>
              </a:solidFill>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pray with those who are struggling just as we would with anyone else having</a:t>
            </a:r>
            <a:r>
              <a:rPr lang="en-US" baseline="0" dirty="0" smtClean="0"/>
              <a:t> difficulties in life–a sick parent, job loss, concern over finances—or celebrating God’s answers to prayers. Remember: This is foundationally about their relationship with God through Jesus Christ more than anything else.</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76</a:t>
            </a:fld>
            <a:endParaRPr lang="en-US"/>
          </a:p>
        </p:txBody>
      </p:sp>
    </p:spTree>
    <p:extLst>
      <p:ext uri="{BB962C8B-B14F-4D97-AF65-F5344CB8AC3E}">
        <p14:creationId xmlns:p14="http://schemas.microsoft.com/office/powerpoint/2010/main" val="319063121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Every church, even yours, will have people struggling with unwanted same sex attractions. Some of these men and women are nervous and anxious about sharing their struggle for fear of being seen as dirty and unholy. They fear alienation from anyone who would discover their secret. </a:t>
            </a:r>
          </a:p>
          <a:p>
            <a:endParaRPr lang="en-US" dirty="0" smtClean="0"/>
          </a:p>
          <a:p>
            <a:r>
              <a:rPr lang="en-US" dirty="0" smtClean="0"/>
              <a:t>When we pass judgment on those struggling with unwanted homosexual desires, we forget that we live in a sexually and relationally broken world. Rather than pass judgment we need to remember our own brokenness and the grace and compassion Jesus has given us, so we can offer that same gift to others. </a:t>
            </a:r>
          </a:p>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79</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There's no reason to avoid talking about homosexuality. Society frequently talks about sex, sexuality, and homosexuality. We need to be better informed and educated so that we can encourage others to talk about their struggles. Embarrassment, shame, and ridicule on our community's part will only isolate and inhibit the struggler </a:t>
            </a:r>
            <a:r>
              <a:rPr lang="en-US" dirty="0" smtClean="0"/>
              <a:t>from speaking out and seeking help, </a:t>
            </a:r>
            <a:r>
              <a:rPr lang="en-US" dirty="0" smtClean="0"/>
              <a:t>rather than liberate them into a Christian community where they feel love, </a:t>
            </a:r>
            <a:r>
              <a:rPr lang="en-US" dirty="0" smtClean="0"/>
              <a:t>acceptance, </a:t>
            </a:r>
            <a:r>
              <a:rPr lang="en-US" dirty="0" smtClean="0"/>
              <a:t>and a deep sense of belonging. </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80</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Help those who struggle with unwanted same sex attraction to tell their story, and listen courageously. To listen courageously means to be willing to be changed by what you hear. Providing love and acceptance will give them an encouraging space to tell you about their struggles and explain how you can assist them. Be understanding and supportive as they talk with you. You may not have all the answers or even understand the complexity of their struggle, just listening and even praying with them will say volumes. They may even tell you about some of the addictions and ways their struggle expresses itself. Your non-judgmental approach will be vital at this point. They may never have told anyone these</a:t>
            </a:r>
            <a:r>
              <a:rPr lang="en-US" baseline="0" dirty="0" smtClean="0"/>
              <a:t> things</a:t>
            </a:r>
            <a:r>
              <a:rPr lang="en-US" dirty="0" smtClean="0"/>
              <a:t> before. Remember the exhortation to "encourage one another daily" (Hebrews 10:23-25). </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81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themselves,</a:t>
            </a:r>
            <a:r>
              <a:rPr lang="en-US" baseline="0" dirty="0" smtClean="0"/>
              <a:t> words have definition; they only take on </a:t>
            </a:r>
            <a:r>
              <a:rPr lang="en-US" i="1" baseline="0" dirty="0" smtClean="0"/>
              <a:t>meaning</a:t>
            </a:r>
            <a:r>
              <a:rPr lang="en-US" i="0" baseline="0" dirty="0" smtClean="0"/>
              <a:t> when they are found in the company of other words. </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Communication through appropriate touch is essential. We all know the value of receiving a handshake, a hand on our shoulder in prayer and also a hug. You don't make it easier for the person by avoiding appropriate touch. Men, in particular, need not fear this type of contact as if it were a sexual act. Some people who have suffered sexual molestation may prefer very limited </a:t>
            </a:r>
            <a:r>
              <a:rPr lang="en-US" dirty="0" smtClean="0"/>
              <a:t>to no touch </a:t>
            </a:r>
            <a:r>
              <a:rPr lang="en-US" dirty="0" smtClean="0"/>
              <a:t>initially. Be respectful of this, but also be willing to show affection if it is asked for. </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82</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someone tells you of their struggle and you tell them you are going to do something to assist them getting support and help, follow through with this. Stay true to your word. Similarly do your best not to ignore or reject them in the weeks or months following their talk with you. They told you not because they were attracted to you, but because they felt you could be trusted. Your role as a fellow believer in Christ will be instrumental in their healing and discipleship. </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83</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 with unwanted same sex attraction are not attracted to every man they see, similarly, women struggling with this issue are not attracted to all women. Return their attempts at friendship in the same way you would anyone else. Don't interpret this expression of friendship as a sexual advance.</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84</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that we are all a work in progress. We will never be perfect this side of heaven. Don't expect them to have a zap deliverance from their unwanted same sex desires. Some of these men and women may be suffering from abuse, issues to do with family background, low self-image, internal or external labels ( such as: you're a faggot, </a:t>
            </a:r>
            <a:r>
              <a:rPr lang="en-US" dirty="0" smtClean="0"/>
              <a:t>a dyke </a:t>
            </a:r>
            <a:r>
              <a:rPr lang="en-US" dirty="0" smtClean="0"/>
              <a:t>or </a:t>
            </a:r>
            <a:r>
              <a:rPr lang="en-US" dirty="0" smtClean="0"/>
              <a:t>a sissy; </a:t>
            </a:r>
            <a:r>
              <a:rPr lang="en-US" dirty="0" smtClean="0"/>
              <a:t>or I'm gay and God must hate me). As individuals address these issues in a counseling or in a supportive environment, healing and wholeness can be expected.</a:t>
            </a:r>
          </a:p>
          <a:p>
            <a:endParaRPr lang="en-US" dirty="0" smtClean="0"/>
          </a:p>
          <a:p>
            <a:r>
              <a:rPr lang="en-US" dirty="0" smtClean="0"/>
              <a:t>What we focus on is what we “hit”,</a:t>
            </a:r>
            <a:r>
              <a:rPr lang="en-US" baseline="0" dirty="0" smtClean="0"/>
              <a:t> or live. When a person focuses on breaking free of homosexuality, </a:t>
            </a:r>
            <a:r>
              <a:rPr lang="en-US" baseline="0" dirty="0" smtClean="0"/>
              <a:t>those emotions and those behaviors become </a:t>
            </a:r>
            <a:r>
              <a:rPr lang="en-US" baseline="0" dirty="0" smtClean="0"/>
              <a:t>even more consuming than in what was their normal “everyday”.</a:t>
            </a:r>
            <a:r>
              <a:rPr lang="en-US" dirty="0" smtClean="0"/>
              <a:t>  </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85</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Like all of us, discipleship is a process involving our own personal devotion to the Word of God, </a:t>
            </a:r>
            <a:r>
              <a:rPr lang="en-US" dirty="0" smtClean="0"/>
              <a:t>the fellowship of believers, and </a:t>
            </a:r>
            <a:r>
              <a:rPr lang="en-US" dirty="0" smtClean="0"/>
              <a:t>prayer. Encourage these men and women to join prayer and bible study groups where they can grow in their knowledge of God as well as their relationships within the body of Christ.</a:t>
            </a:r>
          </a:p>
          <a:p>
            <a:endParaRPr lang="en-US" dirty="0" smtClean="0"/>
          </a:p>
          <a:p>
            <a:pPr defTabSz="913739"/>
            <a:r>
              <a:rPr lang="en-US" dirty="0" smtClean="0"/>
              <a:t>Allow the person to serve in your church community. We are all uniquely gifted by God with talents and abilities that can contribute to the life of the church. In choosing </a:t>
            </a:r>
            <a:r>
              <a:rPr lang="en-US" dirty="0" smtClean="0"/>
              <a:t>leaders, </a:t>
            </a:r>
            <a:r>
              <a:rPr lang="en-US" dirty="0" smtClean="0"/>
              <a:t>apply the same biblical guidelines to them as you would anyone else. Serving in any </a:t>
            </a:r>
            <a:r>
              <a:rPr lang="en-US" dirty="0" smtClean="0"/>
              <a:t>appropriate area </a:t>
            </a:r>
            <a:r>
              <a:rPr lang="en-US" dirty="0" smtClean="0"/>
              <a:t>will help the person feel a sense of belonging, which </a:t>
            </a:r>
            <a:r>
              <a:rPr lang="en-US" dirty="0" smtClean="0"/>
              <a:t>is something we </a:t>
            </a:r>
            <a:r>
              <a:rPr lang="en-US" dirty="0" smtClean="0"/>
              <a:t>all hunger for. Encourage them in this. It will be healthy and helpful for them and </a:t>
            </a:r>
            <a:r>
              <a:rPr lang="en-US" dirty="0" smtClean="0"/>
              <a:t>for others</a:t>
            </a:r>
            <a:r>
              <a:rPr lang="en-US" dirty="0" smtClean="0"/>
              <a:t>. </a:t>
            </a:r>
          </a:p>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86</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433" indent="-228433">
              <a:spcAft>
                <a:spcPts val="1170"/>
              </a:spcAft>
              <a:buFont typeface="+mj-lt"/>
              <a:buAutoNum type="arabicPeriod"/>
            </a:pPr>
            <a:r>
              <a:rPr lang="en-US" dirty="0" smtClean="0"/>
              <a:t>Bold</a:t>
            </a:r>
            <a:r>
              <a:rPr lang="en-US" baseline="0" dirty="0" smtClean="0"/>
              <a:t> Love serves graciously without compromise of Biblical truth;</a:t>
            </a:r>
          </a:p>
          <a:p>
            <a:pPr marL="228433" indent="-228433">
              <a:spcAft>
                <a:spcPts val="1170"/>
              </a:spcAft>
              <a:buFont typeface="+mj-lt"/>
              <a:buAutoNum type="arabicPeriod"/>
            </a:pPr>
            <a:r>
              <a:rPr lang="en-US" baseline="0" dirty="0" smtClean="0"/>
              <a:t>Authentic Relationships are open, vulnerable, honest, and transparent;--shoulder time;</a:t>
            </a:r>
          </a:p>
          <a:p>
            <a:pPr marL="228433" indent="-228433">
              <a:spcAft>
                <a:spcPts val="1170"/>
              </a:spcAft>
              <a:buFont typeface="+mj-lt"/>
              <a:buAutoNum type="arabicPeriod"/>
            </a:pPr>
            <a:r>
              <a:rPr lang="en-US" baseline="0" dirty="0" smtClean="0"/>
              <a:t>Courageous Listening is willing to be changed by what you hear and not changing what you hear;</a:t>
            </a:r>
          </a:p>
          <a:p>
            <a:pPr marL="228433" indent="-228433">
              <a:spcAft>
                <a:spcPts val="1170"/>
              </a:spcAft>
              <a:buFont typeface="+mj-lt"/>
              <a:buAutoNum type="arabicPeriod"/>
            </a:pPr>
            <a:r>
              <a:rPr lang="en-US" baseline="0" dirty="0" smtClean="0"/>
              <a:t>Be Consistent: requires intent, purpose, and self-sacrifice;</a:t>
            </a:r>
          </a:p>
          <a:p>
            <a:pPr marL="228433" indent="-228433">
              <a:spcAft>
                <a:spcPts val="1170"/>
              </a:spcAft>
              <a:buFont typeface="+mj-lt"/>
              <a:buAutoNum type="arabicPeriod"/>
            </a:pPr>
            <a:r>
              <a:rPr lang="en-US" baseline="0" dirty="0" smtClean="0"/>
              <a:t>Be Patient: This make take years of steady faithfulness in the same direction; they may fail big and often.</a:t>
            </a:r>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87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41607">
              <a:defRPr/>
            </a:pPr>
            <a:r>
              <a:rPr lang="en-US" dirty="0" smtClean="0"/>
              <a:t>Can be male or female, the point is that the attraction is same-to-same, hence </a:t>
            </a:r>
            <a:r>
              <a:rPr lang="en-US" i="1" dirty="0" smtClean="0"/>
              <a:t>homo</a:t>
            </a:r>
            <a:r>
              <a:rPr lang="en-US" dirty="0" smtClean="0"/>
              <a:t>. That is why the term </a:t>
            </a:r>
            <a:r>
              <a:rPr lang="en-US" i="1" dirty="0" smtClean="0"/>
              <a:t>homophobic</a:t>
            </a:r>
            <a:r>
              <a:rPr lang="en-US" dirty="0" smtClean="0"/>
              <a:t> is actually a nonsense term; it literally means “fear of sameness”. Same-sex attraction (SSA) or same-gender attraction (SGA) or same-gender preference (SGP) are terms that simply acknowledge the fact that some men and women experience sexual attraction for people of their same gender.</a:t>
            </a:r>
          </a:p>
          <a:p>
            <a:pPr defTabSz="941607">
              <a:defRPr/>
            </a:pPr>
            <a:endParaRPr lang="en-US" dirty="0" smtClean="0"/>
          </a:p>
          <a:p>
            <a:pPr defTabSz="941607">
              <a:defRPr/>
            </a:pPr>
            <a:r>
              <a:rPr lang="en-US" dirty="0" smtClean="0"/>
              <a:t>The word “homosexuality” is a fairly recent term that originated within modern Western culture in the fields of medicine, psychiatry and psychology. Prior to the 19th century, most people understood male/male or female/female sexual intimacy from a </a:t>
            </a:r>
            <a:r>
              <a:rPr lang="en-US" i="1" dirty="0" smtClean="0"/>
              <a:t>behavioral</a:t>
            </a:r>
            <a:r>
              <a:rPr lang="en-US" dirty="0" smtClean="0"/>
              <a:t> point of view. Individuals who engaged in it were not thought to be </a:t>
            </a:r>
            <a:r>
              <a:rPr lang="en-US" i="1" dirty="0" smtClean="0"/>
              <a:t>essentially</a:t>
            </a:r>
            <a:r>
              <a:rPr lang="en-US" dirty="0" smtClean="0"/>
              <a:t> different from those who didn’t; but their </a:t>
            </a:r>
            <a:r>
              <a:rPr lang="en-US" i="1" dirty="0" smtClean="0"/>
              <a:t>actions</a:t>
            </a:r>
            <a:r>
              <a:rPr lang="en-US" dirty="0" smtClean="0"/>
              <a:t> were deemed to be sinful, or even criminal.</a:t>
            </a:r>
          </a:p>
          <a:p>
            <a:pPr defTabSz="941607">
              <a:defRPr/>
            </a:pPr>
            <a:endParaRPr lang="en-US" dirty="0" smtClean="0"/>
          </a:p>
          <a:p>
            <a:r>
              <a:rPr lang="en-US" dirty="0" smtClean="0"/>
              <a:t>In the </a:t>
            </a:r>
            <a:r>
              <a:rPr lang="en-US" dirty="0" err="1" smtClean="0"/>
              <a:t>1800’s</a:t>
            </a:r>
            <a:r>
              <a:rPr lang="en-US" dirty="0" smtClean="0"/>
              <a:t>, these ideas began to shift toward a consideration of the </a:t>
            </a:r>
            <a:r>
              <a:rPr lang="en-US" i="1" dirty="0" smtClean="0"/>
              <a:t>nature</a:t>
            </a:r>
            <a:r>
              <a:rPr lang="en-US" dirty="0" smtClean="0"/>
              <a:t> of the people involved. This continued on into the next century as an emphasis on individual sexuality emerged and proliferated. Sex was no longer viewed simply as an activity that people engaged in but as a real, central and indispensable dimension of the self.</a:t>
            </a:r>
          </a:p>
          <a:p>
            <a:endParaRPr lang="en-US" dirty="0" smtClean="0"/>
          </a:p>
          <a:p>
            <a:r>
              <a:rPr lang="en-US" dirty="0" smtClean="0"/>
              <a:t>The word homosexuality itself was first used by a German psychologist in 1869 to describe a form of mental illness. By the end of the 19</a:t>
            </a:r>
            <a:r>
              <a:rPr lang="en-US" baseline="30000" dirty="0" smtClean="0"/>
              <a:t>th</a:t>
            </a:r>
            <a:r>
              <a:rPr lang="en-US" dirty="0" smtClean="0"/>
              <a:t> century, it began to enter the public sphere as a description of deviant or pathological sexual desire and behavior. But when a prominent study in the 1950’s found no basic psychological differences between homosexual and heterosexual men, many professionals began to question the idea of pathology. As a result, the American Psychiatric Association removed homosexuality from its official listing of mental disorders in 1973. And with the rise of the gay rights movement in the late 60’s and early 70’s, “gay,” “lesbian,” and “straight” also became popular terms.</a:t>
            </a:r>
          </a:p>
          <a:p>
            <a:pPr defTabSz="941607">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EDC48C0-65A0-437D-8DA1-73ACB7B29B3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CEE7C8-194C-4D5C-9123-549EF1C3DB72}" type="datetimeFigureOut">
              <a:rPr lang="en-US" smtClean="0"/>
              <a:pPr/>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43E6-F9C3-47A0-9B16-F949270225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CEE7C8-194C-4D5C-9123-549EF1C3DB72}" type="datetimeFigureOut">
              <a:rPr lang="en-US" smtClean="0"/>
              <a:pPr/>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643E6-F9C3-47A0-9B16-F949270225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3/8/2013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3/8/2013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643E6-F9C3-47A0-9B16-F949270225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3/8/2013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3/8/2013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3/8/2013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3/8/2013</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44213AF-26F6-41FA-8D85-E2C5388D6E58}" type="datetimeFigureOut">
              <a:rPr lang="en-US" smtClean="0"/>
              <a:pPr/>
              <a:t>3/8/2013</a:t>
            </a:fld>
            <a:endParaRPr lang="en-US" sz="1000" dirty="0">
              <a:solidFill>
                <a:schemeClr val="tx1"/>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5BBC35B-A44B-4119-B8DA-DE9E3DFADA20}" type="slidenum">
              <a:rPr kumimoji="0" lang="en-US" smtClean="0"/>
              <a:pPr/>
              <a:t>‹#›</a:t>
            </a:fld>
            <a:endParaRPr kumimoji="0" lang="en-US" sz="1000" b="0">
              <a:solidFill>
                <a:schemeClr val="tx1"/>
              </a:solidFill>
            </a:endParaRP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685800" y="3611606"/>
            <a:ext cx="8001000" cy="1265193"/>
          </a:xfrm>
        </p:spPr>
        <p:txBody>
          <a:bodyPr>
            <a:normAutofit lnSpcReduction="10000"/>
          </a:bodyPr>
          <a:lstStyle/>
          <a:p>
            <a:r>
              <a:rPr lang="en-US" sz="4000" dirty="0">
                <a:latin typeface="Andre Light SF" pitchFamily="2" charset="0"/>
                <a:cs typeface="Aharoni" pitchFamily="2" charset="-79"/>
              </a:rPr>
              <a:t>A Biblical Paradigm for </a:t>
            </a:r>
            <a:r>
              <a:rPr lang="en-US" sz="4000" dirty="0" smtClean="0">
                <a:latin typeface="Andre Light SF" pitchFamily="2" charset="0"/>
                <a:cs typeface="Aharoni" pitchFamily="2" charset="-79"/>
              </a:rPr>
              <a:t>Ministering to Those Impacted by Homosexuality</a:t>
            </a:r>
            <a:endParaRPr lang="en-US" dirty="0"/>
          </a:p>
        </p:txBody>
      </p:sp>
      <p:sp>
        <p:nvSpPr>
          <p:cNvPr id="2" name="Title 1"/>
          <p:cNvSpPr>
            <a:spLocks noGrp="1"/>
          </p:cNvSpPr>
          <p:nvPr>
            <p:ph type="ctrTitle"/>
          </p:nvPr>
        </p:nvSpPr>
        <p:spPr/>
        <p:txBody>
          <a:bodyPr>
            <a:noAutofit/>
          </a:bodyPr>
          <a:lstStyle/>
          <a:p>
            <a:r>
              <a:rPr lang="en-US" sz="5400" dirty="0">
                <a:latin typeface="Trajan Pro" pitchFamily="18" charset="0"/>
              </a:rPr>
              <a:t>Homosexuality </a:t>
            </a:r>
            <a:r>
              <a:rPr lang="en-US" sz="5400" dirty="0" smtClean="0">
                <a:latin typeface="Trajan Pro" pitchFamily="18" charset="0"/>
              </a:rPr>
              <a:t/>
            </a:r>
            <a:br>
              <a:rPr lang="en-US" sz="5400" dirty="0" smtClean="0">
                <a:latin typeface="Trajan Pro" pitchFamily="18" charset="0"/>
              </a:rPr>
            </a:br>
            <a:r>
              <a:rPr lang="en-US" sz="5400" dirty="0" smtClean="0">
                <a:latin typeface="Trajan Pro" pitchFamily="18" charset="0"/>
              </a:rPr>
              <a:t>and </a:t>
            </a:r>
            <a:r>
              <a:rPr lang="en-US" sz="5400" dirty="0">
                <a:latin typeface="Trajan Pro" pitchFamily="18" charset="0"/>
              </a:rPr>
              <a:t>the </a:t>
            </a:r>
            <a:r>
              <a:rPr lang="en-US" sz="5400" dirty="0" smtClean="0">
                <a:latin typeface="Trajan Pro" pitchFamily="18" charset="0"/>
              </a:rPr>
              <a:t>Church</a:t>
            </a:r>
            <a:endParaRPr lang="en-US" sz="5400" dirty="0">
              <a:latin typeface="Trajan Pro"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Breaking it Down</a:t>
            </a:r>
            <a:endParaRPr lang="en-US" sz="6000" dirty="0"/>
          </a:p>
        </p:txBody>
      </p:sp>
      <p:sp>
        <p:nvSpPr>
          <p:cNvPr id="2" name="Content Placeholder 1"/>
          <p:cNvSpPr>
            <a:spLocks noGrp="1"/>
          </p:cNvSpPr>
          <p:nvPr>
            <p:ph sz="quarter" idx="13"/>
          </p:nvPr>
        </p:nvSpPr>
        <p:spPr/>
        <p:txBody>
          <a:bodyPr>
            <a:normAutofit/>
          </a:bodyPr>
          <a:lstStyle/>
          <a:p>
            <a:pPr>
              <a:spcAft>
                <a:spcPts val="600"/>
              </a:spcAft>
            </a:pPr>
            <a:r>
              <a:rPr lang="en-US" sz="4800" dirty="0" smtClean="0"/>
              <a:t>Homosexuality is:</a:t>
            </a:r>
          </a:p>
          <a:p>
            <a:pPr lvl="1">
              <a:spcAft>
                <a:spcPts val="600"/>
              </a:spcAft>
            </a:pPr>
            <a:r>
              <a:rPr lang="en-US" sz="4400" dirty="0" smtClean="0"/>
              <a:t>Multi-causal</a:t>
            </a:r>
          </a:p>
          <a:p>
            <a:pPr lvl="1">
              <a:spcAft>
                <a:spcPts val="600"/>
              </a:spcAft>
            </a:pPr>
            <a:r>
              <a:rPr lang="en-US" sz="4400" dirty="0" smtClean="0"/>
              <a:t>Developmental</a:t>
            </a:r>
          </a:p>
          <a:p>
            <a:pPr lvl="1">
              <a:spcAft>
                <a:spcPts val="600"/>
              </a:spcAft>
            </a:pPr>
            <a:r>
              <a:rPr lang="en-US" sz="4400" dirty="0" smtClean="0"/>
              <a:t>3-Tiered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Multi-Causal</a:t>
            </a:r>
            <a:endParaRPr lang="en-US" sz="6000" dirty="0"/>
          </a:p>
        </p:txBody>
      </p:sp>
      <p:sp>
        <p:nvSpPr>
          <p:cNvPr id="2" name="Content Placeholder 1"/>
          <p:cNvSpPr>
            <a:spLocks noGrp="1"/>
          </p:cNvSpPr>
          <p:nvPr>
            <p:ph sz="quarter" idx="13"/>
          </p:nvPr>
        </p:nvSpPr>
        <p:spPr/>
        <p:txBody>
          <a:bodyPr>
            <a:normAutofit/>
          </a:bodyPr>
          <a:lstStyle/>
          <a:p>
            <a:pPr>
              <a:spcAft>
                <a:spcPts val="600"/>
              </a:spcAft>
            </a:pPr>
            <a:r>
              <a:rPr lang="en-US" sz="4800" dirty="0" smtClean="0"/>
              <a:t>Social/Environmental</a:t>
            </a:r>
          </a:p>
          <a:p>
            <a:pPr>
              <a:spcAft>
                <a:spcPts val="600"/>
              </a:spcAft>
            </a:pPr>
            <a:r>
              <a:rPr lang="en-US" sz="4800" dirty="0" smtClean="0"/>
              <a:t>Psychological</a:t>
            </a:r>
          </a:p>
          <a:p>
            <a:pPr>
              <a:spcAft>
                <a:spcPts val="600"/>
              </a:spcAft>
            </a:pPr>
            <a:r>
              <a:rPr lang="en-US" sz="4800" dirty="0" smtClean="0"/>
              <a:t>Emotional</a:t>
            </a:r>
          </a:p>
          <a:p>
            <a:pPr>
              <a:spcAft>
                <a:spcPts val="600"/>
              </a:spcAft>
            </a:pPr>
            <a:r>
              <a:rPr lang="en-US" sz="4800" dirty="0" smtClean="0"/>
              <a:t>Behavioral</a:t>
            </a:r>
            <a:endParaRPr lang="en-US" sz="44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57200" y="381000"/>
            <a:ext cx="8305800" cy="5970865"/>
          </a:xfrm>
          <a:prstGeom prst="rect">
            <a:avLst/>
          </a:prstGeom>
        </p:spPr>
        <p:txBody>
          <a:bodyPr wrap="square">
            <a:spAutoFit/>
          </a:bodyPr>
          <a:lstStyle/>
          <a:p>
            <a:pPr algn="ctr"/>
            <a:r>
              <a:rPr lang="en-US" sz="3800" dirty="0" smtClean="0"/>
              <a:t>“The [homosexual] individual suffers from a lack of identification with the same-sex parent and that, upon entering puberty, the unsatisfied childhood needs are eroticized, which results in the individual seeking to fulfill these legitimate needs with people of the same gender.” </a:t>
            </a:r>
            <a:endParaRPr lang="en-US" sz="2000" dirty="0" smtClean="0"/>
          </a:p>
          <a:p>
            <a:pPr algn="r"/>
            <a:r>
              <a:rPr lang="en-US" sz="2000" dirty="0" smtClean="0"/>
              <a:t>Elizabeth R. Moberly, MD; 1983 </a:t>
            </a:r>
          </a:p>
          <a:p>
            <a:pPr algn="r"/>
            <a:r>
              <a:rPr lang="en-US" sz="2000" i="1" dirty="0" smtClean="0"/>
              <a:t>Homosexuality: A New Christian Ethic</a:t>
            </a:r>
            <a:r>
              <a:rPr lang="en-US" sz="2000" dirty="0" smtClean="0"/>
              <a:t> </a:t>
            </a:r>
            <a:endParaRPr lang="en-US" sz="38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Multi-Causal</a:t>
            </a:r>
            <a:endParaRPr lang="en-US" dirty="0"/>
          </a:p>
        </p:txBody>
      </p:sp>
      <p:sp>
        <p:nvSpPr>
          <p:cNvPr id="2" name="Content Placeholder 1"/>
          <p:cNvSpPr>
            <a:spLocks noGrp="1"/>
          </p:cNvSpPr>
          <p:nvPr>
            <p:ph sz="quarter" idx="13"/>
          </p:nvPr>
        </p:nvSpPr>
        <p:spPr>
          <a:xfrm>
            <a:off x="457200" y="1481328"/>
            <a:ext cx="8229600" cy="4767072"/>
          </a:xfrm>
        </p:spPr>
        <p:txBody>
          <a:bodyPr>
            <a:normAutofit/>
          </a:bodyPr>
          <a:lstStyle/>
          <a:p>
            <a:r>
              <a:rPr lang="en-US" sz="3600" dirty="0" smtClean="0"/>
              <a:t>Overly Sensitive</a:t>
            </a:r>
          </a:p>
          <a:p>
            <a:pPr lvl="1"/>
            <a:r>
              <a:rPr lang="en-US" sz="3600" dirty="0" smtClean="0"/>
              <a:t>Compliant: “Always a good boy”</a:t>
            </a:r>
          </a:p>
          <a:p>
            <a:pPr lvl="1"/>
            <a:r>
              <a:rPr lang="en-US" sz="3600" dirty="0" smtClean="0"/>
              <a:t>Cries easily</a:t>
            </a:r>
          </a:p>
          <a:p>
            <a:pPr lvl="1"/>
            <a:r>
              <a:rPr lang="en-US" sz="3600" dirty="0" smtClean="0"/>
              <a:t>Creative more than athletic</a:t>
            </a:r>
          </a:p>
          <a:p>
            <a:pPr lvl="1"/>
            <a:r>
              <a:rPr lang="en-US" sz="3600" dirty="0" smtClean="0"/>
              <a:t>Partial to more “feminine” activities</a:t>
            </a:r>
          </a:p>
          <a:p>
            <a:pPr lvl="1"/>
            <a:r>
              <a:rPr lang="en-US" sz="3600" dirty="0" smtClean="0"/>
              <a:t>Aversion to roughness/sports</a:t>
            </a:r>
          </a:p>
          <a:p>
            <a:pPr lv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Multi-Causal</a:t>
            </a:r>
            <a:endParaRPr lang="en-US" dirty="0"/>
          </a:p>
        </p:txBody>
      </p:sp>
      <p:sp>
        <p:nvSpPr>
          <p:cNvPr id="2" name="Content Placeholder 1"/>
          <p:cNvSpPr>
            <a:spLocks noGrp="1"/>
          </p:cNvSpPr>
          <p:nvPr>
            <p:ph sz="quarter" idx="13"/>
          </p:nvPr>
        </p:nvSpPr>
        <p:spPr>
          <a:xfrm>
            <a:off x="457200" y="1481328"/>
            <a:ext cx="8229600" cy="4767072"/>
          </a:xfrm>
        </p:spPr>
        <p:txBody>
          <a:bodyPr>
            <a:normAutofit/>
          </a:bodyPr>
          <a:lstStyle/>
          <a:p>
            <a:r>
              <a:rPr lang="en-US" sz="3600" dirty="0" smtClean="0"/>
              <a:t>Same-Gender Detachment</a:t>
            </a:r>
          </a:p>
          <a:p>
            <a:pPr lvl="1"/>
            <a:r>
              <a:rPr lang="en-US" sz="3600" dirty="0" smtClean="0"/>
              <a:t>SG parent absent or uninterested</a:t>
            </a:r>
          </a:p>
          <a:p>
            <a:pPr lvl="1"/>
            <a:r>
              <a:rPr lang="en-US" sz="3600" dirty="0" smtClean="0"/>
              <a:t>SG parent hostile/rejects</a:t>
            </a:r>
          </a:p>
          <a:p>
            <a:pPr lvl="1"/>
            <a:r>
              <a:rPr lang="en-US" sz="3600" dirty="0" smtClean="0"/>
              <a:t>Insecure or overly strong attachment to other parent</a:t>
            </a:r>
          </a:p>
          <a:p>
            <a:pPr lvl="1"/>
            <a:r>
              <a:rPr lang="en-US" sz="3600" dirty="0" smtClean="0"/>
              <a:t>Rejected/feels unsafe in SG world</a:t>
            </a:r>
          </a:p>
          <a:p>
            <a:pPr lv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Multi-Causal</a:t>
            </a:r>
            <a:endParaRPr lang="en-US" dirty="0"/>
          </a:p>
        </p:txBody>
      </p:sp>
      <p:sp>
        <p:nvSpPr>
          <p:cNvPr id="2" name="Content Placeholder 1"/>
          <p:cNvSpPr>
            <a:spLocks noGrp="1"/>
          </p:cNvSpPr>
          <p:nvPr>
            <p:ph sz="quarter" idx="13"/>
          </p:nvPr>
        </p:nvSpPr>
        <p:spPr>
          <a:xfrm>
            <a:off x="457200" y="1481328"/>
            <a:ext cx="8229600" cy="4767072"/>
          </a:xfrm>
        </p:spPr>
        <p:txBody>
          <a:bodyPr>
            <a:normAutofit/>
          </a:bodyPr>
          <a:lstStyle/>
          <a:p>
            <a:r>
              <a:rPr lang="en-US" sz="3600" dirty="0" smtClean="0"/>
              <a:t>Poor Peer Attachment</a:t>
            </a:r>
          </a:p>
          <a:p>
            <a:pPr lvl="1"/>
            <a:r>
              <a:rPr lang="en-US" sz="3600" dirty="0" smtClean="0"/>
              <a:t>SG peers taunt, tease, name-call</a:t>
            </a:r>
          </a:p>
          <a:p>
            <a:pPr lvl="1"/>
            <a:r>
              <a:rPr lang="en-US" sz="3600" dirty="0" smtClean="0"/>
              <a:t>SG peers don’t “choose”</a:t>
            </a:r>
          </a:p>
          <a:p>
            <a:pPr lvl="1"/>
            <a:r>
              <a:rPr lang="en-US" sz="3600" dirty="0" smtClean="0"/>
              <a:t>More secure with opposite gender</a:t>
            </a:r>
          </a:p>
          <a:p>
            <a:pPr lvl="1"/>
            <a:r>
              <a:rPr lang="en-US" sz="3600" dirty="0" smtClean="0"/>
              <a:t>Rejected/feels unsafe in world of peers</a:t>
            </a:r>
          </a:p>
          <a:p>
            <a:pPr lv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Multi-Causal</a:t>
            </a:r>
            <a:endParaRPr lang="en-US" dirty="0"/>
          </a:p>
        </p:txBody>
      </p:sp>
      <p:sp>
        <p:nvSpPr>
          <p:cNvPr id="2" name="Content Placeholder 1"/>
          <p:cNvSpPr>
            <a:spLocks noGrp="1"/>
          </p:cNvSpPr>
          <p:nvPr>
            <p:ph sz="quarter" idx="13"/>
          </p:nvPr>
        </p:nvSpPr>
        <p:spPr>
          <a:xfrm>
            <a:off x="457200" y="1481328"/>
            <a:ext cx="8229600" cy="4767072"/>
          </a:xfrm>
        </p:spPr>
        <p:txBody>
          <a:bodyPr>
            <a:normAutofit/>
          </a:bodyPr>
          <a:lstStyle/>
          <a:p>
            <a:r>
              <a:rPr lang="en-US" sz="3600" dirty="0" smtClean="0"/>
              <a:t>Abuse</a:t>
            </a:r>
          </a:p>
          <a:p>
            <a:pPr lvl="1"/>
            <a:r>
              <a:rPr lang="en-US" sz="3600" dirty="0" smtClean="0"/>
              <a:t>Sexual</a:t>
            </a:r>
          </a:p>
          <a:p>
            <a:pPr lvl="1"/>
            <a:r>
              <a:rPr lang="en-US" sz="3600" dirty="0" smtClean="0"/>
              <a:t>Physical</a:t>
            </a:r>
          </a:p>
          <a:p>
            <a:pPr lvl="1"/>
            <a:r>
              <a:rPr lang="en-US" sz="3600" dirty="0" smtClean="0"/>
              <a:t>Verbal</a:t>
            </a:r>
          </a:p>
          <a:p>
            <a:pPr lvl="1"/>
            <a:r>
              <a:rPr lang="en-US" sz="3600" dirty="0" smtClean="0"/>
              <a:t>Emotional</a:t>
            </a:r>
          </a:p>
          <a:p>
            <a:pPr lvl="1"/>
            <a:r>
              <a:rPr lang="en-US" sz="3600" dirty="0" smtClean="0"/>
              <a:t>Spiritual</a:t>
            </a:r>
          </a:p>
          <a:p>
            <a:pPr lv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Multi-Causal</a:t>
            </a:r>
            <a:endParaRPr lang="en-US" dirty="0"/>
          </a:p>
        </p:txBody>
      </p:sp>
      <p:sp>
        <p:nvSpPr>
          <p:cNvPr id="2" name="Content Placeholder 1"/>
          <p:cNvSpPr>
            <a:spLocks noGrp="1"/>
          </p:cNvSpPr>
          <p:nvPr>
            <p:ph sz="quarter" idx="13"/>
          </p:nvPr>
        </p:nvSpPr>
        <p:spPr>
          <a:xfrm>
            <a:off x="457200" y="1481328"/>
            <a:ext cx="8229600" cy="4767072"/>
          </a:xfrm>
        </p:spPr>
        <p:txBody>
          <a:bodyPr>
            <a:normAutofit/>
          </a:bodyPr>
          <a:lstStyle/>
          <a:p>
            <a:r>
              <a:rPr lang="en-US" sz="3600" dirty="0" smtClean="0"/>
              <a:t>Puberty</a:t>
            </a:r>
          </a:p>
          <a:p>
            <a:pPr lvl="1"/>
            <a:r>
              <a:rPr lang="en-US" sz="3600" dirty="0" smtClean="0"/>
              <a:t>Pre-puberty stress over one’s sexuality </a:t>
            </a:r>
          </a:p>
          <a:p>
            <a:pPr lvl="1"/>
            <a:r>
              <a:rPr lang="en-US" sz="3600" dirty="0" smtClean="0"/>
              <a:t>Doubt and sexuality stressors inhibit brain development</a:t>
            </a:r>
          </a:p>
          <a:p>
            <a:pPr lvl="1"/>
            <a:r>
              <a:rPr lang="en-US" sz="3600" dirty="0" smtClean="0"/>
              <a:t>Poor or late physical development</a:t>
            </a:r>
          </a:p>
          <a:p>
            <a:pPr lvl="1"/>
            <a:r>
              <a:rPr lang="en-US" sz="3600" dirty="0" smtClean="0"/>
              <a:t>SG fascination</a:t>
            </a:r>
          </a:p>
          <a:p>
            <a:pPr lv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3 Tiers</a:t>
            </a:r>
            <a:endParaRPr lang="en-US" sz="6000" dirty="0"/>
          </a:p>
        </p:txBody>
      </p:sp>
      <p:sp>
        <p:nvSpPr>
          <p:cNvPr id="2" name="Content Placeholder 1"/>
          <p:cNvSpPr>
            <a:spLocks noGrp="1"/>
          </p:cNvSpPr>
          <p:nvPr>
            <p:ph sz="quarter" idx="13"/>
          </p:nvPr>
        </p:nvSpPr>
        <p:spPr/>
        <p:txBody>
          <a:bodyPr/>
          <a:lstStyle/>
          <a:p>
            <a:pPr>
              <a:spcAft>
                <a:spcPts val="600"/>
              </a:spcAft>
            </a:pPr>
            <a:r>
              <a:rPr lang="en-US" sz="4200" dirty="0" smtClean="0"/>
              <a:t>Homosexuality is 3-tiered; it has three different “levels” or dimensions.</a:t>
            </a:r>
          </a:p>
          <a:p>
            <a:pPr marL="1460754" lvl="2" indent="-857250">
              <a:spcAft>
                <a:spcPts val="600"/>
              </a:spcAft>
              <a:buFont typeface="+mj-lt"/>
              <a:buAutoNum type="romanUcPeriod"/>
            </a:pPr>
            <a:r>
              <a:rPr lang="en-US" sz="4000" dirty="0" smtClean="0"/>
              <a:t>Condition/orientation</a:t>
            </a:r>
          </a:p>
          <a:p>
            <a:pPr marL="1460754" lvl="2" indent="-857250">
              <a:spcAft>
                <a:spcPts val="600"/>
              </a:spcAft>
              <a:buFont typeface="+mj-lt"/>
              <a:buAutoNum type="romanUcPeriod"/>
            </a:pPr>
            <a:r>
              <a:rPr lang="en-US" sz="4000" dirty="0" smtClean="0"/>
              <a:t>Behavior</a:t>
            </a:r>
          </a:p>
          <a:p>
            <a:pPr marL="1460754" lvl="2" indent="-857250">
              <a:spcAft>
                <a:spcPts val="600"/>
              </a:spcAft>
              <a:buFont typeface="+mj-lt"/>
              <a:buAutoNum type="romanUcPeriod"/>
            </a:pPr>
            <a:r>
              <a:rPr lang="en-US" sz="4000" dirty="0" smtClean="0"/>
              <a:t>Identity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3 Tiers — Tier 1</a:t>
            </a:r>
            <a:endParaRPr lang="en-US" sz="6000" dirty="0"/>
          </a:p>
        </p:txBody>
      </p:sp>
      <p:sp>
        <p:nvSpPr>
          <p:cNvPr id="2" name="Content Placeholder 1"/>
          <p:cNvSpPr>
            <a:spLocks noGrp="1"/>
          </p:cNvSpPr>
          <p:nvPr>
            <p:ph sz="quarter" idx="13"/>
          </p:nvPr>
        </p:nvSpPr>
        <p:spPr/>
        <p:txBody>
          <a:bodyPr>
            <a:normAutofit/>
          </a:bodyPr>
          <a:lstStyle/>
          <a:p>
            <a:pPr>
              <a:spcAft>
                <a:spcPts val="600"/>
              </a:spcAft>
            </a:pPr>
            <a:r>
              <a:rPr lang="en-US" sz="4000" dirty="0" smtClean="0"/>
              <a:t>CONDITION/ORIENTATION</a:t>
            </a:r>
          </a:p>
          <a:p>
            <a:pPr lvl="1">
              <a:spcAft>
                <a:spcPts val="600"/>
              </a:spcAft>
            </a:pPr>
            <a:r>
              <a:rPr lang="en-US" sz="4000" dirty="0" smtClean="0"/>
              <a:t>Involuntary; “discovered”</a:t>
            </a:r>
          </a:p>
          <a:p>
            <a:pPr lvl="1">
              <a:spcAft>
                <a:spcPts val="600"/>
              </a:spcAft>
            </a:pPr>
            <a:r>
              <a:rPr lang="en-US" sz="4000" dirty="0" smtClean="0"/>
              <a:t>Appears early and is deeply ingrained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pPr algn="ctr"/>
            <a:r>
              <a:rPr lang="en-US" dirty="0" smtClean="0"/>
              <a:t>First Things First</a:t>
            </a:r>
            <a:endParaRPr lang="en-US" dirty="0"/>
          </a:p>
        </p:txBody>
      </p:sp>
      <p:sp>
        <p:nvSpPr>
          <p:cNvPr id="3" name="Content Placeholder 2"/>
          <p:cNvSpPr>
            <a:spLocks noGrp="1"/>
          </p:cNvSpPr>
          <p:nvPr>
            <p:ph sz="quarter" idx="13"/>
          </p:nvPr>
        </p:nvSpPr>
        <p:spPr>
          <a:xfrm>
            <a:off x="457200" y="1600200"/>
            <a:ext cx="8229600" cy="4648200"/>
          </a:xfrm>
        </p:spPr>
        <p:txBody>
          <a:bodyPr>
            <a:normAutofit/>
          </a:bodyPr>
          <a:lstStyle/>
          <a:p>
            <a:pPr marL="0" lvl="0" indent="0" algn="ctr">
              <a:spcAft>
                <a:spcPts val="1200"/>
              </a:spcAft>
              <a:buNone/>
            </a:pPr>
            <a:r>
              <a:rPr lang="en-US" sz="4400" dirty="0" smtClean="0"/>
              <a:t>Probably the most important question to ask first is this one:</a:t>
            </a:r>
          </a:p>
          <a:p>
            <a:pPr marL="0" lvl="0" indent="0" algn="ctr">
              <a:spcAft>
                <a:spcPts val="1200"/>
              </a:spcAft>
              <a:buNone/>
            </a:pPr>
            <a:r>
              <a:rPr lang="en-US" sz="5400" dirty="0" smtClean="0"/>
              <a:t>Is homosexuality an “issue” the church needs to address?</a:t>
            </a:r>
          </a:p>
          <a:p>
            <a:pPr marL="857250" lvl="0" indent="-857250">
              <a:spcAft>
                <a:spcPts val="1200"/>
              </a:spcAft>
              <a:buFont typeface="+mj-lt"/>
              <a:buAutoNum type="romanUcPeriod"/>
            </a:pP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3 Tiers — Tier 2</a:t>
            </a:r>
            <a:endParaRPr lang="en-US" sz="6000" dirty="0"/>
          </a:p>
        </p:txBody>
      </p:sp>
      <p:sp>
        <p:nvSpPr>
          <p:cNvPr id="2" name="Content Placeholder 1"/>
          <p:cNvSpPr>
            <a:spLocks noGrp="1"/>
          </p:cNvSpPr>
          <p:nvPr>
            <p:ph sz="quarter" idx="13"/>
          </p:nvPr>
        </p:nvSpPr>
        <p:spPr/>
        <p:txBody>
          <a:bodyPr>
            <a:normAutofit/>
          </a:bodyPr>
          <a:lstStyle/>
          <a:p>
            <a:pPr>
              <a:spcAft>
                <a:spcPts val="1200"/>
              </a:spcAft>
            </a:pPr>
            <a:r>
              <a:rPr lang="en-US" sz="4000" dirty="0" smtClean="0"/>
              <a:t>BEHAVIOR</a:t>
            </a:r>
          </a:p>
          <a:p>
            <a:pPr lvl="1">
              <a:spcAft>
                <a:spcPts val="1200"/>
              </a:spcAft>
            </a:pPr>
            <a:r>
              <a:rPr lang="en-US" sz="4000" dirty="0" smtClean="0"/>
              <a:t>Sexual involvement with a member of the same gender</a:t>
            </a:r>
          </a:p>
          <a:p>
            <a:pPr lvl="1">
              <a:spcAft>
                <a:spcPts val="1200"/>
              </a:spcAft>
            </a:pPr>
            <a:r>
              <a:rPr lang="en-US" sz="4000" dirty="0" smtClean="0"/>
              <a:t>Can be actual or vicarious</a:t>
            </a:r>
            <a:endParaRPr lang="en-US" sz="4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3 Tiers — Tier 3</a:t>
            </a:r>
            <a:endParaRPr lang="en-US" sz="6000" dirty="0"/>
          </a:p>
        </p:txBody>
      </p:sp>
      <p:sp>
        <p:nvSpPr>
          <p:cNvPr id="2" name="Content Placeholder 1"/>
          <p:cNvSpPr>
            <a:spLocks noGrp="1"/>
          </p:cNvSpPr>
          <p:nvPr>
            <p:ph sz="quarter" idx="13"/>
          </p:nvPr>
        </p:nvSpPr>
        <p:spPr/>
        <p:txBody>
          <a:bodyPr>
            <a:normAutofit/>
          </a:bodyPr>
          <a:lstStyle/>
          <a:p>
            <a:pPr>
              <a:spcAft>
                <a:spcPts val="1200"/>
              </a:spcAft>
            </a:pPr>
            <a:r>
              <a:rPr lang="en-US" sz="4000" dirty="0" smtClean="0"/>
              <a:t>IDENTITY</a:t>
            </a:r>
          </a:p>
          <a:p>
            <a:pPr lvl="1">
              <a:spcAft>
                <a:spcPts val="1200"/>
              </a:spcAft>
            </a:pPr>
            <a:r>
              <a:rPr lang="en-US" sz="4000" dirty="0" smtClean="0"/>
              <a:t>Primary identifying life characteristic</a:t>
            </a:r>
          </a:p>
          <a:p>
            <a:pPr lvl="1">
              <a:spcAft>
                <a:spcPts val="1200"/>
              </a:spcAft>
            </a:pPr>
            <a:r>
              <a:rPr lang="en-US" sz="4000" dirty="0" smtClean="0"/>
              <a:t>Acceptance of homosexuality as *</a:t>
            </a:r>
            <a:r>
              <a:rPr lang="en-US" sz="4000" u="sng" dirty="0" smtClean="0"/>
              <a:t>normal</a:t>
            </a:r>
            <a:r>
              <a:rPr lang="en-US" sz="4000" dirty="0" smtClean="0"/>
              <a:t> and morally correct</a:t>
            </a:r>
            <a:endParaRPr lang="en-US" sz="4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Words Matter</a:t>
            </a:r>
            <a:endParaRPr lang="en-US" sz="6000" dirty="0"/>
          </a:p>
        </p:txBody>
      </p:sp>
      <p:sp>
        <p:nvSpPr>
          <p:cNvPr id="2" name="Content Placeholder 1"/>
          <p:cNvSpPr>
            <a:spLocks noGrp="1"/>
          </p:cNvSpPr>
          <p:nvPr>
            <p:ph sz="quarter" idx="13"/>
          </p:nvPr>
        </p:nvSpPr>
        <p:spPr/>
        <p:txBody>
          <a:bodyPr>
            <a:normAutofit/>
          </a:bodyPr>
          <a:lstStyle/>
          <a:p>
            <a:pPr marL="0" indent="0">
              <a:spcAft>
                <a:spcPts val="1200"/>
              </a:spcAft>
              <a:buNone/>
            </a:pPr>
            <a:r>
              <a:rPr lang="en-US" sz="4800" dirty="0" smtClean="0"/>
              <a:t>*Normal</a:t>
            </a:r>
          </a:p>
          <a:p>
            <a:pPr lvl="1">
              <a:spcAft>
                <a:spcPts val="1200"/>
              </a:spcAft>
            </a:pPr>
            <a:r>
              <a:rPr lang="en-US" sz="4400" dirty="0" smtClean="0"/>
              <a:t>Inborn or genetic</a:t>
            </a:r>
          </a:p>
          <a:p>
            <a:pPr lvl="1">
              <a:spcAft>
                <a:spcPts val="1200"/>
              </a:spcAft>
            </a:pPr>
            <a:r>
              <a:rPr lang="en-US" sz="4400" dirty="0" smtClean="0"/>
              <a:t>God-ordained</a:t>
            </a:r>
          </a:p>
          <a:p>
            <a:pPr lvl="1">
              <a:spcAft>
                <a:spcPts val="1200"/>
              </a:spcAft>
            </a:pPr>
            <a:r>
              <a:rPr lang="en-US" sz="4400" dirty="0" smtClean="0"/>
              <a:t>Morally acceptable/promotable</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4800" dirty="0" smtClean="0"/>
              <a:t>A Word About Gender</a:t>
            </a:r>
            <a:endParaRPr lang="en-US" sz="4800" dirty="0"/>
          </a:p>
        </p:txBody>
      </p:sp>
      <p:sp>
        <p:nvSpPr>
          <p:cNvPr id="2" name="Content Placeholder 1"/>
          <p:cNvSpPr>
            <a:spLocks noGrp="1"/>
          </p:cNvSpPr>
          <p:nvPr>
            <p:ph sz="quarter" idx="13"/>
          </p:nvPr>
        </p:nvSpPr>
        <p:spPr/>
        <p:txBody>
          <a:bodyPr/>
          <a:lstStyle/>
          <a:p>
            <a:pPr>
              <a:spcAft>
                <a:spcPts val="600"/>
              </a:spcAft>
            </a:pPr>
            <a:r>
              <a:rPr lang="en-US" sz="4400" dirty="0" smtClean="0"/>
              <a:t>Gender is a biological reality</a:t>
            </a:r>
          </a:p>
          <a:p>
            <a:pPr>
              <a:spcAft>
                <a:spcPts val="600"/>
              </a:spcAft>
            </a:pPr>
            <a:r>
              <a:rPr lang="en-US" sz="4400" dirty="0" smtClean="0"/>
              <a:t>Gender is a core identifier</a:t>
            </a:r>
          </a:p>
          <a:p>
            <a:pPr>
              <a:spcAft>
                <a:spcPts val="600"/>
              </a:spcAft>
            </a:pPr>
            <a:r>
              <a:rPr lang="en-US" sz="4400" dirty="0" smtClean="0"/>
              <a:t>Our culture has exacerbated the issue</a:t>
            </a:r>
          </a:p>
          <a:p>
            <a:pPr>
              <a:spcAft>
                <a:spcPts val="600"/>
              </a:spcAft>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r>
              <a:rPr lang="en-US" sz="6000" dirty="0" smtClean="0"/>
              <a:t>A Word About G.I.D.</a:t>
            </a:r>
            <a:endParaRPr lang="en-US" sz="6000" dirty="0"/>
          </a:p>
        </p:txBody>
      </p:sp>
      <p:sp>
        <p:nvSpPr>
          <p:cNvPr id="2" name="Content Placeholder 1"/>
          <p:cNvSpPr>
            <a:spLocks noGrp="1"/>
          </p:cNvSpPr>
          <p:nvPr>
            <p:ph sz="quarter" idx="13"/>
          </p:nvPr>
        </p:nvSpPr>
        <p:spPr/>
        <p:txBody>
          <a:bodyPr>
            <a:noAutofit/>
          </a:bodyPr>
          <a:lstStyle/>
          <a:p>
            <a:pPr>
              <a:spcAft>
                <a:spcPts val="600"/>
              </a:spcAft>
            </a:pPr>
            <a:r>
              <a:rPr lang="en-US" sz="4000" dirty="0" smtClean="0"/>
              <a:t>Gender Identity Disorder affect hundreds of thousands, perhaps millions</a:t>
            </a:r>
          </a:p>
          <a:p>
            <a:pPr>
              <a:spcAft>
                <a:spcPts val="600"/>
              </a:spcAft>
            </a:pPr>
            <a:r>
              <a:rPr lang="en-US" sz="4000" dirty="0" smtClean="0"/>
              <a:t>GID is more complex and complicated than SSA</a:t>
            </a:r>
          </a:p>
          <a:p>
            <a:pPr>
              <a:spcAft>
                <a:spcPts val="600"/>
              </a:spcAft>
            </a:pPr>
            <a:r>
              <a:rPr lang="en-US" sz="4000" dirty="0" smtClean="0"/>
              <a:t>There is no quick fix</a:t>
            </a:r>
            <a:endParaRPr lang="en-US" sz="4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04800" y="457200"/>
            <a:ext cx="8610600" cy="5632311"/>
          </a:xfrm>
          <a:prstGeom prst="rect">
            <a:avLst/>
          </a:prstGeom>
          <a:noFill/>
        </p:spPr>
        <p:txBody>
          <a:bodyPr wrap="square" rtlCol="0">
            <a:spAutoFit/>
          </a:bodyPr>
          <a:lstStyle/>
          <a:p>
            <a:pPr algn="ctr"/>
            <a:r>
              <a:rPr lang="en-US" sz="4400" dirty="0" smtClean="0"/>
              <a:t>Christians ought to seriously consider how our careless use of any of these labels or categories confuses the language of faith.  It would be more fitting for the Church to speak of someone as experiencing same-sex attraction than to refer to him or her as homosexual, gay, or lesbian. </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04800" y="457200"/>
            <a:ext cx="8610600" cy="4832092"/>
          </a:xfrm>
          <a:prstGeom prst="rect">
            <a:avLst/>
          </a:prstGeom>
          <a:noFill/>
        </p:spPr>
        <p:txBody>
          <a:bodyPr wrap="square" rtlCol="0">
            <a:spAutoFit/>
          </a:bodyPr>
          <a:lstStyle/>
          <a:p>
            <a:pPr algn="ctr"/>
            <a:r>
              <a:rPr lang="en-US" sz="4400" dirty="0" smtClean="0"/>
              <a:t>The Church has always viewed Christian identity in terms of our relationship to God.  Once the Church succumbs to the idea that our basic identity is sexual rather than theological in nature, then the Church has already lost its way and is weakened in the discussion.</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68086" y="304800"/>
            <a:ext cx="7924800" cy="2521688"/>
          </a:xfrm>
        </p:spPr>
        <p:txBody>
          <a:bodyPr>
            <a:normAutofit/>
          </a:bodyPr>
          <a:lstStyle/>
          <a:p>
            <a:pPr lvl="0"/>
            <a:r>
              <a:rPr lang="en-US" sz="4400" dirty="0" smtClean="0"/>
              <a:t>II. What do society and personal experience say about homosexuality?</a:t>
            </a:r>
            <a:endParaRPr lang="en-US" sz="4400" dirty="0"/>
          </a:p>
        </p:txBody>
      </p:sp>
      <p:sp>
        <p:nvSpPr>
          <p:cNvPr id="3" name="Text Placeholder 2"/>
          <p:cNvSpPr>
            <a:spLocks noGrp="1"/>
          </p:cNvSpPr>
          <p:nvPr>
            <p:ph type="body" idx="1"/>
          </p:nvPr>
        </p:nvSpPr>
        <p:spPr>
          <a:xfrm>
            <a:off x="609600" y="2819400"/>
            <a:ext cx="3998913" cy="1531088"/>
          </a:xfrm>
        </p:spPr>
        <p:txBody>
          <a:bodyPr/>
          <a:lstStyle/>
          <a:p>
            <a:r>
              <a:rPr lang="en-US" b="1" dirty="0" smtClean="0">
                <a:solidFill>
                  <a:schemeClr val="accent6">
                    <a:lumMod val="20000"/>
                    <a:lumOff val="80000"/>
                  </a:schemeClr>
                </a:solidFill>
                <a:latin typeface="Andre Light SF" pitchFamily="2" charset="0"/>
              </a:rPr>
              <a:t> </a:t>
            </a:r>
            <a:r>
              <a:rPr lang="en-US" sz="4400" b="1" dirty="0" smtClean="0">
                <a:solidFill>
                  <a:schemeClr val="accent6">
                    <a:lumMod val="20000"/>
                    <a:lumOff val="80000"/>
                  </a:schemeClr>
                </a:solidFill>
                <a:latin typeface="Andre Light SF" pitchFamily="2" charset="0"/>
              </a:rPr>
              <a:t>Our Context</a:t>
            </a:r>
            <a:endParaRPr lang="en-US" sz="4400" b="1" dirty="0">
              <a:solidFill>
                <a:schemeClr val="accent6">
                  <a:lumMod val="20000"/>
                  <a:lumOff val="80000"/>
                </a:schemeClr>
              </a:solidFill>
              <a:latin typeface="Andre Light SF"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r>
              <a:rPr lang="en-US" sz="6000" dirty="0" smtClean="0"/>
              <a:t>Worldview Matters</a:t>
            </a:r>
            <a:endParaRPr lang="en-US" sz="6000" dirty="0"/>
          </a:p>
        </p:txBody>
      </p:sp>
      <p:sp>
        <p:nvSpPr>
          <p:cNvPr id="2" name="Content Placeholder 1"/>
          <p:cNvSpPr>
            <a:spLocks noGrp="1"/>
          </p:cNvSpPr>
          <p:nvPr>
            <p:ph sz="quarter" idx="13"/>
          </p:nvPr>
        </p:nvSpPr>
        <p:spPr/>
        <p:txBody>
          <a:bodyPr/>
          <a:lstStyle/>
          <a:p>
            <a:r>
              <a:rPr lang="en-US" sz="4800" dirty="0" smtClean="0"/>
              <a:t>Our Anthropology</a:t>
            </a:r>
          </a:p>
          <a:p>
            <a:pPr lvl="1">
              <a:spcAft>
                <a:spcPts val="1200"/>
              </a:spcAft>
            </a:pPr>
            <a:r>
              <a:rPr lang="en-US" sz="4000" dirty="0" smtClean="0"/>
              <a:t>What is man?</a:t>
            </a:r>
          </a:p>
          <a:p>
            <a:pPr lvl="1">
              <a:spcAft>
                <a:spcPts val="1200"/>
              </a:spcAft>
            </a:pPr>
            <a:r>
              <a:rPr lang="en-US" sz="4000" dirty="0" smtClean="0"/>
              <a:t>Who is man?</a:t>
            </a:r>
          </a:p>
          <a:p>
            <a:pPr lvl="1">
              <a:spcAft>
                <a:spcPts val="1200"/>
              </a:spcAft>
            </a:pPr>
            <a:r>
              <a:rPr lang="en-US" sz="4000" dirty="0" smtClean="0"/>
              <a:t>What is the purpose of man?</a:t>
            </a:r>
            <a:endParaRPr lang="en-US" sz="4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r>
              <a:rPr lang="en-US" sz="6000" dirty="0" smtClean="0"/>
              <a:t>Worldview Matters</a:t>
            </a:r>
            <a:endParaRPr lang="en-US" sz="6000" dirty="0"/>
          </a:p>
        </p:txBody>
      </p:sp>
      <p:sp>
        <p:nvSpPr>
          <p:cNvPr id="2" name="Content Placeholder 1"/>
          <p:cNvSpPr>
            <a:spLocks noGrp="1"/>
          </p:cNvSpPr>
          <p:nvPr>
            <p:ph sz="quarter" idx="13"/>
          </p:nvPr>
        </p:nvSpPr>
        <p:spPr/>
        <p:txBody>
          <a:bodyPr/>
          <a:lstStyle/>
          <a:p>
            <a:r>
              <a:rPr lang="en-US" sz="4800" dirty="0" smtClean="0"/>
              <a:t>Our Theology</a:t>
            </a:r>
          </a:p>
          <a:p>
            <a:pPr lvl="1">
              <a:spcAft>
                <a:spcPts val="1200"/>
              </a:spcAft>
            </a:pPr>
            <a:r>
              <a:rPr lang="en-US" sz="4000" dirty="0" smtClean="0"/>
              <a:t>Does God exist?</a:t>
            </a:r>
          </a:p>
          <a:p>
            <a:pPr lvl="1">
              <a:spcAft>
                <a:spcPts val="1200"/>
              </a:spcAft>
            </a:pPr>
            <a:r>
              <a:rPr lang="en-US" sz="4000" dirty="0" smtClean="0"/>
              <a:t>Whose version of God is correct?</a:t>
            </a:r>
          </a:p>
          <a:p>
            <a:pPr lvl="1">
              <a:spcAft>
                <a:spcPts val="1200"/>
              </a:spcAft>
            </a:pPr>
            <a:r>
              <a:rPr lang="en-US" sz="4000" dirty="0" smtClean="0"/>
              <a:t>What does God require?</a:t>
            </a:r>
            <a:endParaRPr lang="en-US" sz="4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r>
              <a:rPr lang="en-US" dirty="0" smtClean="0"/>
              <a:t>3 Options for Believers</a:t>
            </a:r>
            <a:endParaRPr lang="en-US" dirty="0"/>
          </a:p>
        </p:txBody>
      </p:sp>
      <p:sp>
        <p:nvSpPr>
          <p:cNvPr id="2" name="Content Placeholder 1"/>
          <p:cNvSpPr>
            <a:spLocks noGrp="1"/>
          </p:cNvSpPr>
          <p:nvPr>
            <p:ph sz="quarter" idx="13"/>
          </p:nvPr>
        </p:nvSpPr>
        <p:spPr>
          <a:xfrm>
            <a:off x="457200" y="1481328"/>
            <a:ext cx="8458200" cy="4525963"/>
          </a:xfrm>
        </p:spPr>
        <p:txBody>
          <a:bodyPr>
            <a:normAutofit/>
          </a:bodyPr>
          <a:lstStyle/>
          <a:p>
            <a:pPr marL="852678" indent="-742950">
              <a:spcAft>
                <a:spcPts val="1200"/>
              </a:spcAft>
              <a:buFont typeface="+mj-lt"/>
              <a:buAutoNum type="arabicPeriod"/>
            </a:pPr>
            <a:r>
              <a:rPr lang="en-US" sz="4800" dirty="0" smtClean="0"/>
              <a:t>Viable Alternative Lifestyle</a:t>
            </a:r>
          </a:p>
          <a:p>
            <a:pPr marL="852678" indent="-742950">
              <a:spcAft>
                <a:spcPts val="1200"/>
              </a:spcAft>
              <a:buFont typeface="+mj-lt"/>
              <a:buAutoNum type="arabicPeriod"/>
            </a:pPr>
            <a:r>
              <a:rPr lang="en-US" sz="4800" dirty="0" smtClean="0"/>
              <a:t>Demon Possession</a:t>
            </a:r>
          </a:p>
          <a:p>
            <a:pPr marL="852678" indent="-742950">
              <a:spcAft>
                <a:spcPts val="1200"/>
              </a:spcAft>
              <a:buFont typeface="+mj-lt"/>
              <a:buAutoNum type="arabicPeriod"/>
            </a:pPr>
            <a:r>
              <a:rPr lang="en-US" sz="4800" dirty="0" smtClean="0"/>
              <a:t>Conduct Disorder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r>
              <a:rPr lang="en-US" sz="6000" dirty="0" smtClean="0"/>
              <a:t>Worldview Matters</a:t>
            </a:r>
            <a:endParaRPr lang="en-US" sz="6000" dirty="0"/>
          </a:p>
        </p:txBody>
      </p:sp>
      <p:sp>
        <p:nvSpPr>
          <p:cNvPr id="2" name="Content Placeholder 1"/>
          <p:cNvSpPr>
            <a:spLocks noGrp="1"/>
          </p:cNvSpPr>
          <p:nvPr>
            <p:ph sz="quarter" idx="13"/>
          </p:nvPr>
        </p:nvSpPr>
        <p:spPr>
          <a:xfrm>
            <a:off x="457200" y="1371600"/>
            <a:ext cx="8229600" cy="5029200"/>
          </a:xfrm>
        </p:spPr>
        <p:txBody>
          <a:bodyPr>
            <a:normAutofit/>
          </a:bodyPr>
          <a:lstStyle/>
          <a:p>
            <a:r>
              <a:rPr lang="en-US" sz="4800" dirty="0" smtClean="0"/>
              <a:t>Our Morality</a:t>
            </a:r>
          </a:p>
          <a:p>
            <a:pPr lvl="1">
              <a:spcBef>
                <a:spcPts val="600"/>
              </a:spcBef>
              <a:spcAft>
                <a:spcPts val="1200"/>
              </a:spcAft>
            </a:pPr>
            <a:r>
              <a:rPr lang="en-US" sz="4000" dirty="0" smtClean="0"/>
              <a:t>Who or what determines right and wrong, good and bad?</a:t>
            </a:r>
          </a:p>
          <a:p>
            <a:pPr lvl="1">
              <a:spcBef>
                <a:spcPts val="600"/>
              </a:spcBef>
              <a:spcAft>
                <a:spcPts val="1200"/>
              </a:spcAft>
            </a:pPr>
            <a:r>
              <a:rPr lang="en-US" sz="4000" dirty="0" smtClean="0"/>
              <a:t>Is there a transcendent “ought”, or are we left to self-determine?</a:t>
            </a:r>
          </a:p>
          <a:p>
            <a:pPr lvl="1">
              <a:spcAft>
                <a:spcPts val="1200"/>
              </a:spcAft>
            </a:pPr>
            <a:r>
              <a:rPr lang="en-US" sz="4000" dirty="0" smtClean="0"/>
              <a:t>Do we accept the mores of others?</a:t>
            </a:r>
            <a:endParaRPr lang="en-US" sz="4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Fact or Fiction?</a:t>
            </a:r>
            <a:endParaRPr lang="en-US" sz="6000" dirty="0"/>
          </a:p>
        </p:txBody>
      </p:sp>
      <p:sp>
        <p:nvSpPr>
          <p:cNvPr id="2" name="Content Placeholder 1"/>
          <p:cNvSpPr>
            <a:spLocks noGrp="1"/>
          </p:cNvSpPr>
          <p:nvPr>
            <p:ph sz="quarter" idx="13"/>
          </p:nvPr>
        </p:nvSpPr>
        <p:spPr>
          <a:xfrm>
            <a:off x="457200" y="1481328"/>
            <a:ext cx="8458200" cy="4843272"/>
          </a:xfrm>
        </p:spPr>
        <p:txBody>
          <a:bodyPr>
            <a:normAutofit/>
          </a:bodyPr>
          <a:lstStyle/>
          <a:p>
            <a:pPr>
              <a:spcAft>
                <a:spcPts val="1200"/>
              </a:spcAft>
            </a:pPr>
            <a:r>
              <a:rPr lang="en-US" sz="3600" dirty="0" smtClean="0"/>
              <a:t>On average, 10% of the population is homosexual, with a much higher number being male than female.</a:t>
            </a:r>
          </a:p>
          <a:p>
            <a:pPr lvl="1"/>
            <a:r>
              <a:rPr lang="en-US" sz="3600" b="1" dirty="0" smtClean="0"/>
              <a:t>FICTION:</a:t>
            </a:r>
            <a:r>
              <a:rPr lang="en-US" sz="3600" dirty="0" smtClean="0"/>
              <a:t> The last part is true, but the first part, based upon US Census numbers, is less than 1% of the population self-identifies as homosexual.</a:t>
            </a:r>
            <a:endParaRPr lang="en-US" sz="36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Fact or Fiction?</a:t>
            </a:r>
            <a:endParaRPr lang="en-US" sz="6000" dirty="0"/>
          </a:p>
        </p:txBody>
      </p:sp>
      <p:sp>
        <p:nvSpPr>
          <p:cNvPr id="2" name="Content Placeholder 1"/>
          <p:cNvSpPr>
            <a:spLocks noGrp="1"/>
          </p:cNvSpPr>
          <p:nvPr>
            <p:ph sz="quarter" idx="13"/>
          </p:nvPr>
        </p:nvSpPr>
        <p:spPr>
          <a:xfrm>
            <a:off x="457200" y="1481328"/>
            <a:ext cx="8534400" cy="4919472"/>
          </a:xfrm>
        </p:spPr>
        <p:txBody>
          <a:bodyPr>
            <a:normAutofit/>
          </a:bodyPr>
          <a:lstStyle/>
          <a:p>
            <a:r>
              <a:rPr lang="en-US" sz="3600" dirty="0" smtClean="0"/>
              <a:t>Homosexuality is genetic. Researchers have found the equivalent of a “gay gene”.</a:t>
            </a:r>
          </a:p>
          <a:p>
            <a:pPr lvl="1"/>
            <a:r>
              <a:rPr lang="en-US" sz="3600" b="1" dirty="0" smtClean="0"/>
              <a:t>FICTION:</a:t>
            </a:r>
            <a:r>
              <a:rPr lang="en-US" sz="3600" dirty="0" smtClean="0"/>
              <a:t> No scientifically accepted, replicable studies exist that clearly demonstrate that homosexuality is genetic.</a:t>
            </a:r>
            <a:endParaRPr lang="en-US" sz="36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Fact or Fiction?</a:t>
            </a:r>
            <a:endParaRPr lang="en-US" sz="6000" dirty="0"/>
          </a:p>
        </p:txBody>
      </p:sp>
      <p:sp>
        <p:nvSpPr>
          <p:cNvPr id="2" name="Content Placeholder 1"/>
          <p:cNvSpPr>
            <a:spLocks noGrp="1"/>
          </p:cNvSpPr>
          <p:nvPr>
            <p:ph sz="quarter" idx="13"/>
          </p:nvPr>
        </p:nvSpPr>
        <p:spPr>
          <a:xfrm>
            <a:off x="457200" y="1371600"/>
            <a:ext cx="8534400" cy="5029200"/>
          </a:xfrm>
        </p:spPr>
        <p:txBody>
          <a:bodyPr>
            <a:normAutofit/>
          </a:bodyPr>
          <a:lstStyle/>
          <a:p>
            <a:r>
              <a:rPr lang="en-US" sz="3600" dirty="0" smtClean="0"/>
              <a:t>Jesus never addressed homosexuality and the Bible never teaches anything against healthy, loving same-sex unions.</a:t>
            </a:r>
          </a:p>
          <a:p>
            <a:pPr lvl="1"/>
            <a:r>
              <a:rPr lang="en-US" sz="3600" b="1" dirty="0" smtClean="0"/>
              <a:t>FICTION:</a:t>
            </a:r>
            <a:r>
              <a:rPr lang="en-US" sz="3600" dirty="0" smtClean="0"/>
              <a:t> There is a great deal that the Bible says about homosexual conduct.</a:t>
            </a:r>
            <a:endParaRPr lang="en-US" sz="36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Fact or Fiction?</a:t>
            </a:r>
            <a:endParaRPr lang="en-US" sz="6000" dirty="0"/>
          </a:p>
        </p:txBody>
      </p:sp>
      <p:sp>
        <p:nvSpPr>
          <p:cNvPr id="2" name="Content Placeholder 1"/>
          <p:cNvSpPr>
            <a:spLocks noGrp="1"/>
          </p:cNvSpPr>
          <p:nvPr>
            <p:ph sz="quarter" idx="13"/>
          </p:nvPr>
        </p:nvSpPr>
        <p:spPr>
          <a:xfrm>
            <a:off x="457200" y="1481328"/>
            <a:ext cx="8534400" cy="4919472"/>
          </a:xfrm>
        </p:spPr>
        <p:txBody>
          <a:bodyPr>
            <a:normAutofit/>
          </a:bodyPr>
          <a:lstStyle/>
          <a:p>
            <a:r>
              <a:rPr lang="en-US" sz="3600" dirty="0" smtClean="0"/>
              <a:t>Homosexuality is a personal matter and it really isn’t anyone else’s business.</a:t>
            </a:r>
          </a:p>
          <a:p>
            <a:pPr lvl="1"/>
            <a:r>
              <a:rPr lang="en-US" sz="3600" b="1" dirty="0" smtClean="0"/>
              <a:t>FICTION:</a:t>
            </a:r>
            <a:r>
              <a:rPr lang="en-US" sz="3600" dirty="0" smtClean="0"/>
              <a:t> The impact of sexual activity on those involved has always been a matter of responsible concern to society.</a:t>
            </a:r>
            <a:endParaRPr lang="en-US" sz="36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Our Context</a:t>
            </a:r>
            <a:endParaRPr lang="en-US" sz="6000" dirty="0"/>
          </a:p>
        </p:txBody>
      </p:sp>
      <p:sp>
        <p:nvSpPr>
          <p:cNvPr id="2" name="Content Placeholder 1"/>
          <p:cNvSpPr>
            <a:spLocks noGrp="1"/>
          </p:cNvSpPr>
          <p:nvPr>
            <p:ph sz="quarter" idx="13"/>
          </p:nvPr>
        </p:nvSpPr>
        <p:spPr>
          <a:xfrm>
            <a:off x="228600" y="1481328"/>
            <a:ext cx="8610600" cy="4525963"/>
          </a:xfrm>
        </p:spPr>
        <p:txBody>
          <a:bodyPr>
            <a:normAutofit/>
          </a:bodyPr>
          <a:lstStyle/>
          <a:p>
            <a:pPr marL="0" indent="0" algn="ctr">
              <a:buNone/>
            </a:pPr>
            <a:r>
              <a:rPr lang="en-US" sz="4400" dirty="0" smtClean="0"/>
              <a:t>The general context that we are living in today accepts and affirms homosexuality as normal, good, and right. This view is repeatedly endorsed in the media, entertainment, music, and literature—even that of our children.</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Every Story Relates</a:t>
            </a:r>
            <a:endParaRPr lang="en-US" dirty="0"/>
          </a:p>
        </p:txBody>
      </p:sp>
      <p:sp>
        <p:nvSpPr>
          <p:cNvPr id="2" name="Content Placeholder 1"/>
          <p:cNvSpPr>
            <a:spLocks noGrp="1"/>
          </p:cNvSpPr>
          <p:nvPr>
            <p:ph sz="quarter" idx="13"/>
          </p:nvPr>
        </p:nvSpPr>
        <p:spPr/>
        <p:txBody>
          <a:bodyPr/>
          <a:lstStyle/>
          <a:p>
            <a:r>
              <a:rPr lang="en-US" sz="4000" dirty="0" smtClean="0"/>
              <a:t>Like divorce, homosexuality touches every person in our society.</a:t>
            </a:r>
          </a:p>
          <a:p>
            <a:pPr lvl="1"/>
            <a:r>
              <a:rPr lang="en-US" sz="4400" dirty="0" smtClean="0"/>
              <a:t>“My [loved one] is gay; how can I say that they are condemned by God?”</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Stage of Truth</a:t>
            </a:r>
            <a:endParaRPr lang="en-US" sz="6000" dirty="0"/>
          </a:p>
        </p:txBody>
      </p:sp>
      <p:sp>
        <p:nvSpPr>
          <p:cNvPr id="4" name="AutoShape 4"/>
          <p:cNvSpPr>
            <a:spLocks noGrp="1" noChangeArrowheads="1"/>
          </p:cNvSpPr>
          <p:nvPr>
            <p:ph sz="quarter" idx="13"/>
          </p:nvPr>
        </p:nvSpPr>
        <p:spPr bwMode="auto">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a:effectLst>
            <a:outerShdw dist="107763" dir="13500000" algn="ctr" rotWithShape="0">
              <a:schemeClr val="bg2"/>
            </a:outerShdw>
          </a:effectLst>
        </p:spPr>
        <p:txBody>
          <a:bodyPr wrap="none" anchor="ctr">
            <a:normAutofit/>
          </a:bodyPr>
          <a:lstStyle/>
          <a:p>
            <a:pPr algn="ctr">
              <a:spcBef>
                <a:spcPct val="20000"/>
              </a:spcBef>
              <a:buClr>
                <a:schemeClr val="accent2"/>
              </a:buClr>
              <a:buSzPct val="55000"/>
              <a:buFont typeface="Wingdings" pitchFamily="2" charset="2"/>
              <a:buNone/>
              <a:defRPr/>
            </a:pPr>
            <a:endParaRPr lang="en-US" sz="6000" dirty="0" smtClean="0">
              <a:solidFill>
                <a:schemeClr val="tx2">
                  <a:lumMod val="75000"/>
                </a:schemeClr>
              </a:solidFill>
              <a:effectLst>
                <a:outerShdw blurRad="38100" dist="38100" dir="2700000" algn="tl">
                  <a:srgbClr val="C0C0C0"/>
                </a:outerShdw>
              </a:effectLst>
              <a:latin typeface="Andre Light SF" pitchFamily="2" charset="0"/>
            </a:endParaRPr>
          </a:p>
          <a:p>
            <a:pPr algn="ctr">
              <a:spcBef>
                <a:spcPct val="20000"/>
              </a:spcBef>
              <a:buClr>
                <a:schemeClr val="accent2"/>
              </a:buClr>
              <a:buSzPct val="55000"/>
              <a:buFont typeface="Wingdings" pitchFamily="2" charset="2"/>
              <a:buNone/>
              <a:defRPr/>
            </a:pPr>
            <a:endParaRPr lang="en-US" sz="6000" dirty="0" smtClean="0">
              <a:solidFill>
                <a:schemeClr val="tx2">
                  <a:lumMod val="75000"/>
                </a:schemeClr>
              </a:solidFill>
              <a:effectLst>
                <a:outerShdw blurRad="38100" dist="38100" dir="2700000" algn="tl">
                  <a:srgbClr val="C0C0C0"/>
                </a:outerShdw>
              </a:effectLst>
              <a:latin typeface="Andre Light SF" pitchFamily="2" charset="0"/>
            </a:endParaRPr>
          </a:p>
          <a:p>
            <a:pPr algn="ctr">
              <a:spcBef>
                <a:spcPct val="20000"/>
              </a:spcBef>
              <a:buClr>
                <a:schemeClr val="accent2"/>
              </a:buClr>
              <a:buSzPct val="55000"/>
              <a:buFont typeface="Wingdings" pitchFamily="2" charset="2"/>
              <a:buNone/>
              <a:defRPr/>
            </a:pPr>
            <a:endParaRPr lang="en-US" sz="6000" dirty="0" smtClean="0">
              <a:solidFill>
                <a:schemeClr val="tx2">
                  <a:lumMod val="75000"/>
                </a:schemeClr>
              </a:solidFill>
              <a:effectLst>
                <a:outerShdw blurRad="38100" dist="38100" dir="2700000" algn="tl">
                  <a:srgbClr val="C0C0C0"/>
                </a:outerShdw>
              </a:effectLst>
              <a:latin typeface="Andre Light SF" pitchFamily="2" charset="0"/>
            </a:endParaRPr>
          </a:p>
          <a:p>
            <a:pPr algn="ctr">
              <a:spcBef>
                <a:spcPct val="20000"/>
              </a:spcBef>
              <a:buClr>
                <a:schemeClr val="accent2"/>
              </a:buClr>
              <a:buSzPct val="55000"/>
              <a:buFont typeface="Wingdings" pitchFamily="2" charset="2"/>
              <a:buNone/>
              <a:defRPr/>
            </a:pPr>
            <a:endParaRPr lang="en-US" sz="6000" dirty="0" smtClean="0">
              <a:solidFill>
                <a:schemeClr val="tx2">
                  <a:lumMod val="75000"/>
                </a:schemeClr>
              </a:solidFill>
              <a:effectLst>
                <a:outerShdw blurRad="38100" dist="38100" dir="2700000" algn="tl">
                  <a:srgbClr val="C0C0C0"/>
                </a:outerShdw>
              </a:effectLst>
              <a:latin typeface="Andre Light SF" pitchFamily="2" charset="0"/>
            </a:endParaRPr>
          </a:p>
          <a:p>
            <a:pPr algn="ctr">
              <a:spcBef>
                <a:spcPct val="20000"/>
              </a:spcBef>
              <a:buClr>
                <a:schemeClr val="accent2"/>
              </a:buClr>
              <a:buSzPct val="55000"/>
              <a:buFont typeface="Wingdings" pitchFamily="2" charset="2"/>
              <a:buNone/>
              <a:defRPr/>
            </a:pPr>
            <a:endParaRPr lang="en-US" sz="6000" dirty="0" smtClean="0">
              <a:solidFill>
                <a:schemeClr val="tx2">
                  <a:lumMod val="75000"/>
                </a:schemeClr>
              </a:solidFill>
              <a:effectLst>
                <a:outerShdw blurRad="38100" dist="38100" dir="2700000" algn="tl">
                  <a:srgbClr val="C0C0C0"/>
                </a:outerShdw>
              </a:effectLst>
              <a:latin typeface="Andre Light SF" pitchFamily="2" charset="0"/>
            </a:endParaRPr>
          </a:p>
        </p:txBody>
      </p:sp>
      <p:sp>
        <p:nvSpPr>
          <p:cNvPr id="6" name="TextBox 5"/>
          <p:cNvSpPr txBox="1"/>
          <p:nvPr/>
        </p:nvSpPr>
        <p:spPr>
          <a:xfrm>
            <a:off x="4419600" y="1905000"/>
            <a:ext cx="762000" cy="369332"/>
          </a:xfrm>
          <a:prstGeom prst="rect">
            <a:avLst/>
          </a:prstGeom>
          <a:noFill/>
        </p:spPr>
        <p:txBody>
          <a:bodyPr wrap="square" rtlCol="0">
            <a:spAutoFit/>
          </a:bodyPr>
          <a:lstStyle/>
          <a:p>
            <a:endParaRPr lang="en-US" dirty="0"/>
          </a:p>
        </p:txBody>
      </p:sp>
      <p:sp>
        <p:nvSpPr>
          <p:cNvPr id="7" name="TextBox 6"/>
          <p:cNvSpPr txBox="1"/>
          <p:nvPr/>
        </p:nvSpPr>
        <p:spPr>
          <a:xfrm>
            <a:off x="1828800" y="1600200"/>
            <a:ext cx="5486400" cy="461665"/>
          </a:xfrm>
          <a:prstGeom prst="rect">
            <a:avLst/>
          </a:prstGeom>
          <a:noFill/>
        </p:spPr>
        <p:txBody>
          <a:bodyPr wrap="square" rtlCol="0">
            <a:spAutoFit/>
          </a:bodyPr>
          <a:lstStyle/>
          <a:p>
            <a:pPr algn="ctr"/>
            <a:r>
              <a:rPr lang="en-US" sz="2400" dirty="0" smtClean="0"/>
              <a:t>Back—Background Cast</a:t>
            </a:r>
            <a:endParaRPr lang="en-US" sz="2400" dirty="0"/>
          </a:p>
        </p:txBody>
      </p:sp>
      <p:sp>
        <p:nvSpPr>
          <p:cNvPr id="8" name="TextBox 7"/>
          <p:cNvSpPr txBox="1"/>
          <p:nvPr/>
        </p:nvSpPr>
        <p:spPr>
          <a:xfrm>
            <a:off x="3048000" y="5334000"/>
            <a:ext cx="3429000" cy="461665"/>
          </a:xfrm>
          <a:prstGeom prst="rect">
            <a:avLst/>
          </a:prstGeom>
          <a:noFill/>
        </p:spPr>
        <p:txBody>
          <a:bodyPr wrap="square" rtlCol="0">
            <a:spAutoFit/>
          </a:bodyPr>
          <a:lstStyle/>
          <a:p>
            <a:pPr algn="ctr"/>
            <a:r>
              <a:rPr lang="en-US" sz="2400" b="1" dirty="0" smtClean="0"/>
              <a:t>Front—Starring Role</a:t>
            </a:r>
            <a:endParaRPr lang="en-US" sz="2400" b="1" dirty="0"/>
          </a:p>
        </p:txBody>
      </p:sp>
      <p:sp>
        <p:nvSpPr>
          <p:cNvPr id="9" name="TextBox 8"/>
          <p:cNvSpPr txBox="1"/>
          <p:nvPr/>
        </p:nvSpPr>
        <p:spPr>
          <a:xfrm>
            <a:off x="2514600" y="3505200"/>
            <a:ext cx="4267200" cy="461665"/>
          </a:xfrm>
          <a:prstGeom prst="rect">
            <a:avLst/>
          </a:prstGeom>
          <a:noFill/>
        </p:spPr>
        <p:txBody>
          <a:bodyPr wrap="square" rtlCol="0">
            <a:spAutoFit/>
          </a:bodyPr>
          <a:lstStyle/>
          <a:p>
            <a:pPr algn="ctr"/>
            <a:r>
              <a:rPr lang="en-US" sz="2400" dirty="0" smtClean="0"/>
              <a:t>Center—Supporting Cast</a:t>
            </a:r>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8" name="Straight Connector 7"/>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276930" name="Rectangle 2"/>
          <p:cNvSpPr>
            <a:spLocks noGrp="1" noChangeArrowheads="1"/>
          </p:cNvSpPr>
          <p:nvPr>
            <p:ph type="title"/>
          </p:nvPr>
        </p:nvSpPr>
        <p:spPr/>
        <p:txBody>
          <a:bodyPr/>
          <a:lstStyle/>
          <a:p>
            <a:pPr eaLnBrk="1" hangingPunct="1">
              <a:defRPr/>
            </a:pPr>
            <a:r>
              <a:rPr lang="en-US" dirty="0" smtClean="0"/>
              <a:t>Sources of Truth</a:t>
            </a:r>
          </a:p>
        </p:txBody>
      </p:sp>
      <p:sp>
        <p:nvSpPr>
          <p:cNvPr id="235523" name="Rectangle 3"/>
          <p:cNvSpPr>
            <a:spLocks noGrp="1" noChangeArrowheads="1"/>
          </p:cNvSpPr>
          <p:nvPr>
            <p:ph sz="quarter" idx="13"/>
          </p:nvPr>
        </p:nvSpPr>
        <p:spPr>
          <a:xfrm>
            <a:off x="609600" y="2133600"/>
            <a:ext cx="3430588" cy="3821113"/>
          </a:xfrm>
        </p:spPr>
        <p:txBody>
          <a:bodyPr>
            <a:normAutofit/>
          </a:bodyPr>
          <a:lstStyle/>
          <a:p>
            <a:pPr marL="609600" indent="-609600" eaLnBrk="1" hangingPunct="1">
              <a:buFont typeface="Wingdings" pitchFamily="2" charset="2"/>
              <a:buAutoNum type="arabicPeriod"/>
            </a:pPr>
            <a:r>
              <a:rPr lang="en-US" sz="2400" dirty="0" smtClean="0">
                <a:cs typeface="Times New Roman" pitchFamily="18" charset="0"/>
              </a:rPr>
              <a:t>Tradition</a:t>
            </a:r>
          </a:p>
          <a:p>
            <a:pPr marL="609600" indent="-609600" eaLnBrk="1" hangingPunct="1">
              <a:buFont typeface="Wingdings" pitchFamily="2" charset="2"/>
              <a:buAutoNum type="arabicPeriod"/>
            </a:pPr>
            <a:r>
              <a:rPr lang="en-US" sz="2400" dirty="0" smtClean="0">
                <a:cs typeface="Times New Roman" pitchFamily="18" charset="0"/>
              </a:rPr>
              <a:t>Reason</a:t>
            </a:r>
            <a:r>
              <a:rPr lang="en-US" sz="2400" dirty="0" smtClean="0"/>
              <a:t> </a:t>
            </a:r>
          </a:p>
          <a:p>
            <a:pPr marL="609600" indent="-609600" eaLnBrk="1" hangingPunct="1">
              <a:buFont typeface="Wingdings" pitchFamily="2" charset="2"/>
              <a:buAutoNum type="arabicPeriod"/>
            </a:pPr>
            <a:r>
              <a:rPr lang="en-US" sz="2400" dirty="0" smtClean="0"/>
              <a:t>Experience </a:t>
            </a:r>
          </a:p>
          <a:p>
            <a:pPr marL="609600" indent="-609600" eaLnBrk="1" hangingPunct="1">
              <a:buFont typeface="Wingdings" pitchFamily="2" charset="2"/>
              <a:buAutoNum type="arabicPeriod"/>
            </a:pPr>
            <a:r>
              <a:rPr lang="en-US" sz="2400" dirty="0" smtClean="0"/>
              <a:t>Emotions </a:t>
            </a:r>
          </a:p>
          <a:p>
            <a:pPr marL="609600" indent="-609600" eaLnBrk="1" hangingPunct="1">
              <a:buFont typeface="Wingdings" pitchFamily="2" charset="2"/>
              <a:buAutoNum type="arabicPeriod"/>
            </a:pPr>
            <a:r>
              <a:rPr lang="en-US" sz="2400" dirty="0" smtClean="0">
                <a:cs typeface="Times New Roman" pitchFamily="18" charset="0"/>
              </a:rPr>
              <a:t>General Revelation</a:t>
            </a:r>
            <a:endParaRPr lang="en-US" sz="2400" dirty="0" smtClean="0"/>
          </a:p>
          <a:p>
            <a:pPr marL="609600" indent="-609600" eaLnBrk="1" hangingPunct="1">
              <a:buFont typeface="Wingdings" pitchFamily="2" charset="2"/>
              <a:buAutoNum type="arabicPeriod"/>
            </a:pPr>
            <a:r>
              <a:rPr lang="en-US" sz="2400" dirty="0" smtClean="0">
                <a:cs typeface="Times New Roman" pitchFamily="18" charset="0"/>
              </a:rPr>
              <a:t>Special Revelation (Scripture)</a:t>
            </a:r>
          </a:p>
        </p:txBody>
      </p:sp>
      <p:sp>
        <p:nvSpPr>
          <p:cNvPr id="1276932" name="AutoShape 4"/>
          <p:cNvSpPr>
            <a:spLocks noChangeArrowheads="1"/>
          </p:cNvSpPr>
          <p:nvPr/>
        </p:nvSpPr>
        <p:spPr bwMode="auto">
          <a:xfrm>
            <a:off x="3810014" y="2590800"/>
            <a:ext cx="4724344" cy="2590800"/>
          </a:xfrm>
          <a:custGeom>
            <a:avLst/>
            <a:gdLst>
              <a:gd name="G0" fmla="+- 3620 0 0"/>
              <a:gd name="G1" fmla="+- 21600 0 3620"/>
              <a:gd name="G2" fmla="*/ 3620 1 2"/>
              <a:gd name="G3" fmla="+- 21600 0 G2"/>
              <a:gd name="G4" fmla="+/ 3620 21600 2"/>
              <a:gd name="G5" fmla="+/ G1 0 2"/>
              <a:gd name="G6" fmla="*/ 21600 21600 3620"/>
              <a:gd name="G7" fmla="*/ G6 1 2"/>
              <a:gd name="G8" fmla="+- 21600 0 G7"/>
              <a:gd name="G9" fmla="*/ 21600 1 2"/>
              <a:gd name="G10" fmla="+- 3620 0 G9"/>
              <a:gd name="G11" fmla="?: G10 G8 0"/>
              <a:gd name="G12" fmla="?: G10 G7 21600"/>
              <a:gd name="T0" fmla="*/ 19790 w 21600"/>
              <a:gd name="T1" fmla="*/ 10800 h 21600"/>
              <a:gd name="T2" fmla="*/ 10800 w 21600"/>
              <a:gd name="T3" fmla="*/ 21600 h 21600"/>
              <a:gd name="T4" fmla="*/ 1810 w 21600"/>
              <a:gd name="T5" fmla="*/ 10800 h 21600"/>
              <a:gd name="T6" fmla="*/ 10800 w 21600"/>
              <a:gd name="T7" fmla="*/ 0 h 21600"/>
              <a:gd name="T8" fmla="*/ 3610 w 21600"/>
              <a:gd name="T9" fmla="*/ 3610 h 21600"/>
              <a:gd name="T10" fmla="*/ 17990 w 21600"/>
              <a:gd name="T11" fmla="*/ 17990 h 21600"/>
              <a:gd name="connsiteX0" fmla="*/ 0 w 21600"/>
              <a:gd name="connsiteY0" fmla="*/ 0 h 27200"/>
              <a:gd name="connsiteX1" fmla="*/ 3620 w 21600"/>
              <a:gd name="connsiteY1" fmla="*/ 21600 h 27200"/>
              <a:gd name="connsiteX2" fmla="*/ 18655 w 21600"/>
              <a:gd name="connsiteY2" fmla="*/ 27200 h 27200"/>
              <a:gd name="connsiteX3" fmla="*/ 21600 w 21600"/>
              <a:gd name="connsiteY3" fmla="*/ 0 h 27200"/>
              <a:gd name="connsiteX4" fmla="*/ 0 w 21600"/>
              <a:gd name="connsiteY4" fmla="*/ 0 h 27200"/>
              <a:gd name="connsiteX0" fmla="*/ 0 w 21600"/>
              <a:gd name="connsiteY0" fmla="*/ 0 h 27200"/>
              <a:gd name="connsiteX1" fmla="*/ 3436 w 21600"/>
              <a:gd name="connsiteY1" fmla="*/ 26400 h 27200"/>
              <a:gd name="connsiteX2" fmla="*/ 18655 w 21600"/>
              <a:gd name="connsiteY2" fmla="*/ 27200 h 27200"/>
              <a:gd name="connsiteX3" fmla="*/ 21600 w 21600"/>
              <a:gd name="connsiteY3" fmla="*/ 0 h 27200"/>
              <a:gd name="connsiteX4" fmla="*/ 0 w 21600"/>
              <a:gd name="connsiteY4" fmla="*/ 0 h 27200"/>
              <a:gd name="connsiteX0" fmla="*/ 0 w 26509"/>
              <a:gd name="connsiteY0" fmla="*/ 0 h 27200"/>
              <a:gd name="connsiteX1" fmla="*/ 8345 w 26509"/>
              <a:gd name="connsiteY1" fmla="*/ 26400 h 27200"/>
              <a:gd name="connsiteX2" fmla="*/ 23564 w 26509"/>
              <a:gd name="connsiteY2" fmla="*/ 27200 h 27200"/>
              <a:gd name="connsiteX3" fmla="*/ 26509 w 26509"/>
              <a:gd name="connsiteY3" fmla="*/ 0 h 27200"/>
              <a:gd name="connsiteX4" fmla="*/ 0 w 26509"/>
              <a:gd name="connsiteY4" fmla="*/ 0 h 27200"/>
              <a:gd name="connsiteX0" fmla="*/ 0 w 30436"/>
              <a:gd name="connsiteY0" fmla="*/ 0 h 27200"/>
              <a:gd name="connsiteX1" fmla="*/ 8345 w 30436"/>
              <a:gd name="connsiteY1" fmla="*/ 26400 h 27200"/>
              <a:gd name="connsiteX2" fmla="*/ 23564 w 30436"/>
              <a:gd name="connsiteY2" fmla="*/ 27200 h 27200"/>
              <a:gd name="connsiteX3" fmla="*/ 30436 w 30436"/>
              <a:gd name="connsiteY3" fmla="*/ 0 h 27200"/>
              <a:gd name="connsiteX4" fmla="*/ 0 w 30436"/>
              <a:gd name="connsiteY4" fmla="*/ 0 h 27200"/>
              <a:gd name="connsiteX0" fmla="*/ 0 w 30436"/>
              <a:gd name="connsiteY0" fmla="*/ 0 h 27200"/>
              <a:gd name="connsiteX1" fmla="*/ 8836 w 30436"/>
              <a:gd name="connsiteY1" fmla="*/ 27200 h 27200"/>
              <a:gd name="connsiteX2" fmla="*/ 23564 w 30436"/>
              <a:gd name="connsiteY2" fmla="*/ 27200 h 27200"/>
              <a:gd name="connsiteX3" fmla="*/ 30436 w 30436"/>
              <a:gd name="connsiteY3" fmla="*/ 0 h 27200"/>
              <a:gd name="connsiteX4" fmla="*/ 0 w 30436"/>
              <a:gd name="connsiteY4" fmla="*/ 0 h 2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36" h="27200">
                <a:moveTo>
                  <a:pt x="0" y="0"/>
                </a:moveTo>
                <a:lnTo>
                  <a:pt x="8836" y="27200"/>
                </a:lnTo>
                <a:lnTo>
                  <a:pt x="23564" y="27200"/>
                </a:lnTo>
                <a:lnTo>
                  <a:pt x="30436" y="0"/>
                </a:lnTo>
                <a:lnTo>
                  <a:pt x="0" y="0"/>
                </a:lnTo>
                <a:close/>
              </a:path>
            </a:pathLst>
          </a:custGeom>
          <a:solidFill>
            <a:schemeClr val="bg1"/>
          </a:solidFill>
          <a:ln w="12700">
            <a:solidFill>
              <a:schemeClr val="tx1"/>
            </a:solidFill>
            <a:miter lim="800000"/>
            <a:headEnd/>
            <a:tailEnd/>
          </a:ln>
          <a:effectLst>
            <a:outerShdw dist="107763" dir="13500000" algn="ctr" rotWithShape="0">
              <a:schemeClr val="bg2"/>
            </a:outerShdw>
          </a:effectLst>
        </p:spPr>
        <p:txBody>
          <a:bodyPr wrap="none" anchor="ctr">
            <a:spAutoFit/>
          </a:bodyPr>
          <a:lstStyle/>
          <a:p>
            <a:pPr>
              <a:defRPr/>
            </a:pPr>
            <a:endParaRPr lang="en-US"/>
          </a:p>
        </p:txBody>
      </p:sp>
      <p:sp>
        <p:nvSpPr>
          <p:cNvPr id="1276933" name="Text Box 5"/>
          <p:cNvSpPr txBox="1">
            <a:spLocks noChangeArrowheads="1"/>
          </p:cNvSpPr>
          <p:nvPr/>
        </p:nvSpPr>
        <p:spPr bwMode="auto">
          <a:xfrm>
            <a:off x="4495800" y="1981200"/>
            <a:ext cx="3429000" cy="584775"/>
          </a:xfrm>
          <a:prstGeom prst="rect">
            <a:avLst/>
          </a:prstGeom>
          <a:noFill/>
          <a:ln w="9525">
            <a:noFill/>
            <a:miter lim="800000"/>
            <a:headEnd/>
            <a:tailEnd/>
          </a:ln>
          <a:effectLst/>
        </p:spPr>
        <p:txBody>
          <a:bodyPr>
            <a:spAutoFit/>
          </a:bodyPr>
          <a:lstStyle/>
          <a:p>
            <a:pPr algn="ctr">
              <a:spcBef>
                <a:spcPct val="50000"/>
              </a:spcBef>
              <a:defRPr/>
            </a:pPr>
            <a:r>
              <a:rPr lang="en-US" sz="3200" b="1" dirty="0">
                <a:solidFill>
                  <a:schemeClr val="tx2">
                    <a:lumMod val="75000"/>
                  </a:schemeClr>
                </a:solidFill>
                <a:effectLst>
                  <a:outerShdw blurRad="38100" dist="38100" dir="2700000" algn="tl">
                    <a:srgbClr val="C0C0C0"/>
                  </a:outerShdw>
                </a:effectLst>
                <a:latin typeface="Andre Light SF" pitchFamily="2" charset="0"/>
              </a:rPr>
              <a:t>Stage of Truth</a:t>
            </a:r>
          </a:p>
        </p:txBody>
      </p:sp>
      <p:sp>
        <p:nvSpPr>
          <p:cNvPr id="235526" name="Text Box 6"/>
          <p:cNvSpPr txBox="1">
            <a:spLocks noChangeArrowheads="1"/>
          </p:cNvSpPr>
          <p:nvPr/>
        </p:nvSpPr>
        <p:spPr bwMode="auto">
          <a:xfrm>
            <a:off x="5867400" y="2667000"/>
            <a:ext cx="682625" cy="338554"/>
          </a:xfrm>
          <a:prstGeom prst="rect">
            <a:avLst/>
          </a:prstGeom>
          <a:noFill/>
          <a:ln w="9525">
            <a:noFill/>
            <a:miter lim="800000"/>
            <a:headEnd/>
            <a:tailEnd/>
          </a:ln>
        </p:spPr>
        <p:txBody>
          <a:bodyPr>
            <a:spAutoFit/>
          </a:bodyPr>
          <a:lstStyle/>
          <a:p>
            <a:pPr>
              <a:spcBef>
                <a:spcPct val="50000"/>
              </a:spcBef>
            </a:pPr>
            <a:r>
              <a:rPr lang="en-US" sz="1600" b="1" dirty="0"/>
              <a:t>Back</a:t>
            </a:r>
          </a:p>
        </p:txBody>
      </p:sp>
      <p:sp>
        <p:nvSpPr>
          <p:cNvPr id="235527" name="Text Box 7"/>
          <p:cNvSpPr txBox="1">
            <a:spLocks noChangeArrowheads="1"/>
          </p:cNvSpPr>
          <p:nvPr/>
        </p:nvSpPr>
        <p:spPr bwMode="auto">
          <a:xfrm>
            <a:off x="5943600" y="4724400"/>
            <a:ext cx="838200" cy="338554"/>
          </a:xfrm>
          <a:prstGeom prst="rect">
            <a:avLst/>
          </a:prstGeom>
          <a:noFill/>
          <a:ln w="9525">
            <a:noFill/>
            <a:miter lim="800000"/>
            <a:headEnd/>
            <a:tailEnd/>
          </a:ln>
        </p:spPr>
        <p:txBody>
          <a:bodyPr wrap="square">
            <a:spAutoFit/>
          </a:bodyPr>
          <a:lstStyle/>
          <a:p>
            <a:pPr>
              <a:spcBef>
                <a:spcPct val="50000"/>
              </a:spcBef>
            </a:pPr>
            <a:r>
              <a:rPr lang="en-US" sz="1600" b="1" dirty="0"/>
              <a:t>Front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523">
                                            <p:txEl>
                                              <p:pRg st="0" end="0"/>
                                            </p:txEl>
                                          </p:spTgt>
                                        </p:tgtEl>
                                        <p:attrNameLst>
                                          <p:attrName>style.visibility</p:attrName>
                                        </p:attrNameLst>
                                      </p:cBhvr>
                                      <p:to>
                                        <p:strVal val="visible"/>
                                      </p:to>
                                    </p:set>
                                    <p:animEffect transition="in" filter="blinds(horizontal)">
                                      <p:cBhvr>
                                        <p:cTn id="7" dur="500"/>
                                        <p:tgtEl>
                                          <p:spTgt spid="235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5523">
                                            <p:txEl>
                                              <p:pRg st="1" end="1"/>
                                            </p:txEl>
                                          </p:spTgt>
                                        </p:tgtEl>
                                        <p:attrNameLst>
                                          <p:attrName>style.visibility</p:attrName>
                                        </p:attrNameLst>
                                      </p:cBhvr>
                                      <p:to>
                                        <p:strVal val="visible"/>
                                      </p:to>
                                    </p:set>
                                    <p:animEffect transition="in" filter="blinds(horizontal)">
                                      <p:cBhvr>
                                        <p:cTn id="12" dur="500"/>
                                        <p:tgtEl>
                                          <p:spTgt spid="2355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5523">
                                            <p:txEl>
                                              <p:pRg st="2" end="2"/>
                                            </p:txEl>
                                          </p:spTgt>
                                        </p:tgtEl>
                                        <p:attrNameLst>
                                          <p:attrName>style.visibility</p:attrName>
                                        </p:attrNameLst>
                                      </p:cBhvr>
                                      <p:to>
                                        <p:strVal val="visible"/>
                                      </p:to>
                                    </p:set>
                                    <p:animEffect transition="in" filter="blinds(horizontal)">
                                      <p:cBhvr>
                                        <p:cTn id="17" dur="500"/>
                                        <p:tgtEl>
                                          <p:spTgt spid="2355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5523">
                                            <p:txEl>
                                              <p:pRg st="3" end="3"/>
                                            </p:txEl>
                                          </p:spTgt>
                                        </p:tgtEl>
                                        <p:attrNameLst>
                                          <p:attrName>style.visibility</p:attrName>
                                        </p:attrNameLst>
                                      </p:cBhvr>
                                      <p:to>
                                        <p:strVal val="visible"/>
                                      </p:to>
                                    </p:set>
                                    <p:animEffect transition="in" filter="blinds(horizontal)">
                                      <p:cBhvr>
                                        <p:cTn id="22" dur="500"/>
                                        <p:tgtEl>
                                          <p:spTgt spid="2355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35523">
                                            <p:txEl>
                                              <p:pRg st="4" end="4"/>
                                            </p:txEl>
                                          </p:spTgt>
                                        </p:tgtEl>
                                        <p:attrNameLst>
                                          <p:attrName>style.visibility</p:attrName>
                                        </p:attrNameLst>
                                      </p:cBhvr>
                                      <p:to>
                                        <p:strVal val="visible"/>
                                      </p:to>
                                    </p:set>
                                    <p:animEffect transition="in" filter="blinds(horizontal)">
                                      <p:cBhvr>
                                        <p:cTn id="27" dur="500"/>
                                        <p:tgtEl>
                                          <p:spTgt spid="2355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35523">
                                            <p:txEl>
                                              <p:pRg st="5" end="5"/>
                                            </p:txEl>
                                          </p:spTgt>
                                        </p:tgtEl>
                                        <p:attrNameLst>
                                          <p:attrName>style.visibility</p:attrName>
                                        </p:attrNameLst>
                                      </p:cBhvr>
                                      <p:to>
                                        <p:strVal val="visible"/>
                                      </p:to>
                                    </p:set>
                                    <p:animEffect transition="in" filter="blinds(horizontal)">
                                      <p:cBhvr>
                                        <p:cTn id="32" dur="500"/>
                                        <p:tgtEl>
                                          <p:spTgt spid="2355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315842" name="Rectangle 2"/>
          <p:cNvSpPr>
            <a:spLocks noGrp="1" noChangeArrowheads="1"/>
          </p:cNvSpPr>
          <p:nvPr>
            <p:ph type="title"/>
          </p:nvPr>
        </p:nvSpPr>
        <p:spPr>
          <a:xfrm>
            <a:off x="457200" y="274638"/>
            <a:ext cx="8229600" cy="1325562"/>
          </a:xfrm>
        </p:spPr>
        <p:txBody>
          <a:bodyPr/>
          <a:lstStyle/>
          <a:p>
            <a:pPr eaLnBrk="1" hangingPunct="1">
              <a:defRPr/>
            </a:pPr>
            <a:r>
              <a:rPr lang="en-US" sz="4800" dirty="0" smtClean="0"/>
              <a:t>Biblical Stage of Truth</a:t>
            </a:r>
          </a:p>
        </p:txBody>
      </p:sp>
      <p:sp>
        <p:nvSpPr>
          <p:cNvPr id="1315843" name="Text Box 3"/>
          <p:cNvSpPr txBox="1">
            <a:spLocks noChangeArrowheads="1"/>
          </p:cNvSpPr>
          <p:nvPr/>
        </p:nvSpPr>
        <p:spPr bwMode="auto">
          <a:xfrm>
            <a:off x="822325" y="5832475"/>
            <a:ext cx="0" cy="457200"/>
          </a:xfrm>
          <a:prstGeom prst="rect">
            <a:avLst/>
          </a:prstGeom>
          <a:noFill/>
          <a:ln w="9525">
            <a:noFill/>
            <a:miter lim="800000"/>
            <a:headEnd/>
            <a:tailEnd/>
          </a:ln>
          <a:effectLst>
            <a:outerShdw dist="107763" dir="13500000" algn="ctr" rotWithShape="0">
              <a:schemeClr val="bg2"/>
            </a:outerShdw>
          </a:effectLst>
        </p:spPr>
        <p:txBody>
          <a:bodyPr wrap="none" lIns="0" rIns="0">
            <a:spAutoFit/>
          </a:bodyPr>
          <a:lstStyle/>
          <a:p>
            <a:pPr>
              <a:spcBef>
                <a:spcPct val="20000"/>
              </a:spcBef>
              <a:buClr>
                <a:schemeClr val="accent2"/>
              </a:buClr>
              <a:buSzPct val="55000"/>
              <a:buFont typeface="Wingdings" pitchFamily="2" charset="2"/>
              <a:buNone/>
              <a:defRPr/>
            </a:pPr>
            <a:endParaRPr lang="en-US" sz="2400">
              <a:latin typeface="Times New Roman" pitchFamily="18" charset="0"/>
            </a:endParaRPr>
          </a:p>
        </p:txBody>
      </p:sp>
      <p:sp>
        <p:nvSpPr>
          <p:cNvPr id="1315844" name="AutoShape 4"/>
          <p:cNvSpPr>
            <a:spLocks noChangeArrowheads="1"/>
          </p:cNvSpPr>
          <p:nvPr/>
        </p:nvSpPr>
        <p:spPr bwMode="auto">
          <a:xfrm>
            <a:off x="990600" y="2133600"/>
            <a:ext cx="7315200" cy="4038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1"/>
          </a:solidFill>
          <a:ln w="9525">
            <a:solidFill>
              <a:schemeClr val="tx1"/>
            </a:solidFill>
            <a:miter lim="800000"/>
            <a:headEnd/>
            <a:tailEnd/>
          </a:ln>
          <a:effectLst>
            <a:outerShdw dist="107763" dir="13500000" algn="ctr" rotWithShape="0">
              <a:schemeClr val="bg2"/>
            </a:outerShdw>
          </a:effectLst>
        </p:spPr>
        <p:txBody>
          <a:bodyPr wrap="none" anchor="ctr"/>
          <a:lstStyle/>
          <a:p>
            <a:pPr marL="457200" algn="ctr">
              <a:spcBef>
                <a:spcPct val="20000"/>
              </a:spcBef>
              <a:buClr>
                <a:schemeClr val="accent2"/>
              </a:buClr>
              <a:buSzPct val="55000"/>
              <a:buFont typeface="Wingdings" pitchFamily="2" charset="2"/>
              <a:buNone/>
              <a:defRPr/>
            </a:pPr>
            <a:endParaRPr lang="en-US" sz="2400">
              <a:latin typeface="Times New Roman" pitchFamily="18" charset="0"/>
            </a:endParaRPr>
          </a:p>
        </p:txBody>
      </p:sp>
      <p:sp>
        <p:nvSpPr>
          <p:cNvPr id="1315845" name="Text Box 5"/>
          <p:cNvSpPr txBox="1">
            <a:spLocks noChangeArrowheads="1"/>
          </p:cNvSpPr>
          <p:nvPr/>
        </p:nvSpPr>
        <p:spPr bwMode="auto">
          <a:xfrm>
            <a:off x="3886200" y="5562600"/>
            <a:ext cx="1831975" cy="579437"/>
          </a:xfrm>
          <a:prstGeom prst="rect">
            <a:avLst/>
          </a:prstGeom>
          <a:noFill/>
          <a:ln w="9525">
            <a:noFill/>
            <a:miter lim="800000"/>
            <a:headEnd/>
            <a:tailEnd/>
          </a:ln>
          <a:effectLst/>
        </p:spPr>
        <p:txBody>
          <a:bodyPr wrap="none">
            <a:spAutoFit/>
          </a:bodyPr>
          <a:lstStyle/>
          <a:p>
            <a:pPr>
              <a:spcBef>
                <a:spcPct val="20000"/>
              </a:spcBef>
              <a:buClr>
                <a:schemeClr val="accent2"/>
              </a:buClr>
              <a:buSzPct val="55000"/>
              <a:buFont typeface="Wingdings" pitchFamily="2" charset="2"/>
              <a:buNone/>
              <a:defRPr/>
            </a:pPr>
            <a:r>
              <a:rPr lang="en-US" sz="3200" b="1" dirty="0">
                <a:effectLst>
                  <a:outerShdw blurRad="38100" dist="38100" dir="2700000" algn="tl">
                    <a:srgbClr val="C0C0C0"/>
                  </a:outerShdw>
                </a:effectLst>
                <a:latin typeface="Times New Roman" pitchFamily="18" charset="0"/>
              </a:rPr>
              <a:t>Scripture</a:t>
            </a:r>
          </a:p>
        </p:txBody>
      </p:sp>
      <p:sp>
        <p:nvSpPr>
          <p:cNvPr id="1315846" name="Text Box 6"/>
          <p:cNvSpPr txBox="1">
            <a:spLocks noChangeArrowheads="1"/>
          </p:cNvSpPr>
          <p:nvPr/>
        </p:nvSpPr>
        <p:spPr bwMode="auto">
          <a:xfrm>
            <a:off x="2438400" y="4724400"/>
            <a:ext cx="1854200" cy="579438"/>
          </a:xfrm>
          <a:prstGeom prst="rect">
            <a:avLst/>
          </a:prstGeom>
          <a:noFill/>
          <a:ln w="9525">
            <a:noFill/>
            <a:miter lim="800000"/>
            <a:headEnd/>
            <a:tailEnd/>
          </a:ln>
          <a:effectLst/>
        </p:spPr>
        <p:txBody>
          <a:bodyPr wrap="none">
            <a:spAutoFit/>
          </a:bodyPr>
          <a:lstStyle/>
          <a:p>
            <a:pPr>
              <a:spcBef>
                <a:spcPct val="20000"/>
              </a:spcBef>
              <a:buClr>
                <a:schemeClr val="accent2"/>
              </a:buClr>
              <a:buSzPct val="55000"/>
              <a:buFont typeface="Wingdings" pitchFamily="2" charset="2"/>
              <a:buNone/>
              <a:defRPr/>
            </a:pPr>
            <a:r>
              <a:rPr lang="en-US" sz="3200" b="1" dirty="0">
                <a:effectLst>
                  <a:outerShdw blurRad="38100" dist="38100" dir="2700000" algn="tl">
                    <a:srgbClr val="C0C0C0"/>
                  </a:outerShdw>
                </a:effectLst>
                <a:latin typeface="Times New Roman" pitchFamily="18" charset="0"/>
              </a:rPr>
              <a:t>Tradition</a:t>
            </a:r>
          </a:p>
        </p:txBody>
      </p:sp>
      <p:sp>
        <p:nvSpPr>
          <p:cNvPr id="1315847" name="Text Box 7"/>
          <p:cNvSpPr txBox="1">
            <a:spLocks noChangeArrowheads="1"/>
          </p:cNvSpPr>
          <p:nvPr/>
        </p:nvSpPr>
        <p:spPr bwMode="auto">
          <a:xfrm>
            <a:off x="1524000" y="2286000"/>
            <a:ext cx="2127250" cy="579438"/>
          </a:xfrm>
          <a:prstGeom prst="rect">
            <a:avLst/>
          </a:prstGeom>
          <a:noFill/>
          <a:ln w="9525">
            <a:noFill/>
            <a:miter lim="800000"/>
            <a:headEnd/>
            <a:tailEnd/>
          </a:ln>
          <a:effectLst/>
        </p:spPr>
        <p:txBody>
          <a:bodyPr wrap="none">
            <a:spAutoFit/>
          </a:bodyPr>
          <a:lstStyle/>
          <a:p>
            <a:pPr>
              <a:spcBef>
                <a:spcPct val="20000"/>
              </a:spcBef>
              <a:buClr>
                <a:schemeClr val="accent2"/>
              </a:buClr>
              <a:buSzPct val="55000"/>
              <a:buFont typeface="Wingdings" pitchFamily="2" charset="2"/>
              <a:buNone/>
              <a:defRPr/>
            </a:pPr>
            <a:r>
              <a:rPr lang="en-US" sz="3200" b="1" dirty="0">
                <a:effectLst>
                  <a:outerShdw blurRad="38100" dist="38100" dir="2700000" algn="tl">
                    <a:srgbClr val="C0C0C0"/>
                  </a:outerShdw>
                </a:effectLst>
                <a:latin typeface="Times New Roman" pitchFamily="18" charset="0"/>
              </a:rPr>
              <a:t>Experience</a:t>
            </a:r>
          </a:p>
        </p:txBody>
      </p:sp>
      <p:sp>
        <p:nvSpPr>
          <p:cNvPr id="1315848" name="Text Box 8"/>
          <p:cNvSpPr txBox="1">
            <a:spLocks noChangeArrowheads="1"/>
          </p:cNvSpPr>
          <p:nvPr/>
        </p:nvSpPr>
        <p:spPr bwMode="auto">
          <a:xfrm>
            <a:off x="2971800" y="3505200"/>
            <a:ext cx="3536950" cy="579438"/>
          </a:xfrm>
          <a:prstGeom prst="rect">
            <a:avLst/>
          </a:prstGeom>
          <a:noFill/>
          <a:ln w="9525">
            <a:noFill/>
            <a:miter lim="800000"/>
            <a:headEnd/>
            <a:tailEnd/>
          </a:ln>
          <a:effectLst/>
        </p:spPr>
        <p:txBody>
          <a:bodyPr wrap="none">
            <a:spAutoFit/>
          </a:bodyPr>
          <a:lstStyle/>
          <a:p>
            <a:pPr algn="ctr">
              <a:spcBef>
                <a:spcPct val="20000"/>
              </a:spcBef>
              <a:buClr>
                <a:schemeClr val="accent2"/>
              </a:buClr>
              <a:buSzPct val="55000"/>
              <a:buFont typeface="Wingdings" pitchFamily="2" charset="2"/>
              <a:buNone/>
              <a:defRPr/>
            </a:pPr>
            <a:r>
              <a:rPr lang="en-US" sz="3200" b="1" dirty="0">
                <a:effectLst>
                  <a:outerShdw blurRad="38100" dist="38100" dir="2700000" algn="tl">
                    <a:srgbClr val="C0C0C0"/>
                  </a:outerShdw>
                </a:effectLst>
                <a:latin typeface="Times New Roman" pitchFamily="18" charset="0"/>
              </a:rPr>
              <a:t>General Revelation</a:t>
            </a:r>
          </a:p>
        </p:txBody>
      </p:sp>
      <p:sp>
        <p:nvSpPr>
          <p:cNvPr id="1315849" name="Text Box 9"/>
          <p:cNvSpPr txBox="1">
            <a:spLocks noChangeArrowheads="1"/>
          </p:cNvSpPr>
          <p:nvPr/>
        </p:nvSpPr>
        <p:spPr bwMode="auto">
          <a:xfrm>
            <a:off x="5334000" y="4724400"/>
            <a:ext cx="1449387" cy="579438"/>
          </a:xfrm>
          <a:prstGeom prst="rect">
            <a:avLst/>
          </a:prstGeom>
          <a:noFill/>
          <a:ln w="9525">
            <a:noFill/>
            <a:miter lim="800000"/>
            <a:headEnd/>
            <a:tailEnd/>
          </a:ln>
          <a:effectLst/>
        </p:spPr>
        <p:txBody>
          <a:bodyPr wrap="none">
            <a:spAutoFit/>
          </a:bodyPr>
          <a:lstStyle/>
          <a:p>
            <a:pPr>
              <a:spcBef>
                <a:spcPct val="20000"/>
              </a:spcBef>
              <a:buClr>
                <a:schemeClr val="accent2"/>
              </a:buClr>
              <a:buSzPct val="55000"/>
              <a:buFont typeface="Wingdings" pitchFamily="2" charset="2"/>
              <a:buNone/>
              <a:defRPr/>
            </a:pPr>
            <a:r>
              <a:rPr lang="en-US" sz="3200" b="1" dirty="0">
                <a:effectLst>
                  <a:outerShdw blurRad="38100" dist="38100" dir="2700000" algn="tl">
                    <a:srgbClr val="C0C0C0"/>
                  </a:outerShdw>
                </a:effectLst>
                <a:latin typeface="Times New Roman" pitchFamily="18" charset="0"/>
              </a:rPr>
              <a:t>Reason</a:t>
            </a:r>
          </a:p>
        </p:txBody>
      </p:sp>
      <p:sp>
        <p:nvSpPr>
          <p:cNvPr id="1315850" name="Text Box 10"/>
          <p:cNvSpPr txBox="1">
            <a:spLocks noChangeArrowheads="1"/>
          </p:cNvSpPr>
          <p:nvPr/>
        </p:nvSpPr>
        <p:spPr bwMode="auto">
          <a:xfrm>
            <a:off x="6096000" y="2286000"/>
            <a:ext cx="1831975" cy="579438"/>
          </a:xfrm>
          <a:prstGeom prst="rect">
            <a:avLst/>
          </a:prstGeom>
          <a:noFill/>
          <a:ln w="9525">
            <a:noFill/>
            <a:miter lim="800000"/>
            <a:headEnd/>
            <a:tailEnd/>
          </a:ln>
          <a:effectLst/>
        </p:spPr>
        <p:txBody>
          <a:bodyPr wrap="none">
            <a:spAutoFit/>
          </a:bodyPr>
          <a:lstStyle/>
          <a:p>
            <a:pPr>
              <a:spcBef>
                <a:spcPct val="20000"/>
              </a:spcBef>
              <a:buClr>
                <a:schemeClr val="accent2"/>
              </a:buClr>
              <a:buSzPct val="55000"/>
              <a:buFont typeface="Wingdings" pitchFamily="2" charset="2"/>
              <a:buNone/>
              <a:defRPr/>
            </a:pPr>
            <a:r>
              <a:rPr lang="en-US" sz="3200" b="1" dirty="0">
                <a:effectLst>
                  <a:outerShdw blurRad="38100" dist="38100" dir="2700000" algn="tl">
                    <a:srgbClr val="C0C0C0"/>
                  </a:outerShdw>
                </a:effectLst>
                <a:latin typeface="Times New Roman" pitchFamily="18" charset="0"/>
              </a:rPr>
              <a:t>Emotions</a:t>
            </a:r>
          </a:p>
        </p:txBody>
      </p:sp>
      <p:sp>
        <p:nvSpPr>
          <p:cNvPr id="263179" name="Text Box 11"/>
          <p:cNvSpPr txBox="1">
            <a:spLocks noChangeArrowheads="1"/>
          </p:cNvSpPr>
          <p:nvPr/>
        </p:nvSpPr>
        <p:spPr bwMode="auto">
          <a:xfrm>
            <a:off x="4343400" y="1752600"/>
            <a:ext cx="682625" cy="338554"/>
          </a:xfrm>
          <a:prstGeom prst="rect">
            <a:avLst/>
          </a:prstGeom>
          <a:noFill/>
          <a:ln w="9525">
            <a:noFill/>
            <a:miter lim="800000"/>
            <a:headEnd/>
            <a:tailEnd/>
          </a:ln>
        </p:spPr>
        <p:txBody>
          <a:bodyPr>
            <a:spAutoFit/>
          </a:bodyPr>
          <a:lstStyle/>
          <a:p>
            <a:pPr>
              <a:spcBef>
                <a:spcPct val="50000"/>
              </a:spcBef>
            </a:pPr>
            <a:r>
              <a:rPr lang="en-US" sz="1600" b="1" dirty="0"/>
              <a:t>Back</a:t>
            </a:r>
          </a:p>
        </p:txBody>
      </p:sp>
      <p:sp>
        <p:nvSpPr>
          <p:cNvPr id="263180" name="Text Box 12"/>
          <p:cNvSpPr txBox="1">
            <a:spLocks noChangeArrowheads="1"/>
          </p:cNvSpPr>
          <p:nvPr/>
        </p:nvSpPr>
        <p:spPr bwMode="auto">
          <a:xfrm>
            <a:off x="4419600" y="6324600"/>
            <a:ext cx="1063625" cy="338554"/>
          </a:xfrm>
          <a:prstGeom prst="rect">
            <a:avLst/>
          </a:prstGeom>
          <a:noFill/>
          <a:ln w="9525">
            <a:noFill/>
            <a:miter lim="800000"/>
            <a:headEnd/>
            <a:tailEnd/>
          </a:ln>
        </p:spPr>
        <p:txBody>
          <a:bodyPr wrap="square">
            <a:spAutoFit/>
          </a:bodyPr>
          <a:lstStyle/>
          <a:p>
            <a:pPr algn="ctr">
              <a:spcBef>
                <a:spcPct val="50000"/>
              </a:spcBef>
            </a:pPr>
            <a:r>
              <a:rPr lang="en-US" sz="1600" b="1" dirty="0"/>
              <a:t>Front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304800"/>
            <a:ext cx="8686800" cy="5632311"/>
          </a:xfrm>
          <a:prstGeom prst="rect">
            <a:avLst/>
          </a:prstGeom>
        </p:spPr>
        <p:txBody>
          <a:bodyPr wrap="square">
            <a:spAutoFit/>
          </a:bodyPr>
          <a:lstStyle/>
          <a:p>
            <a:pPr algn="ctr"/>
            <a:r>
              <a:rPr lang="en-US" sz="3600" dirty="0" smtClean="0"/>
              <a:t>“Or do you not know that the unrighteous will not inherit the kingdom of God? Do not be deceived; neither fornicators, nor idolaters, nor adulterers, nor effeminate, nor homosexuals, nor thieves, nor the covetous, nor drunkards, nor revilers, nor swindlers, will inherit the kingdom of God.  </a:t>
            </a:r>
            <a:r>
              <a:rPr lang="en-US" sz="3600" b="1" dirty="0" smtClean="0">
                <a:solidFill>
                  <a:srgbClr val="FFC000"/>
                </a:solidFill>
                <a:effectLst>
                  <a:outerShdw blurRad="38100" dist="38100" dir="2700000" algn="tl">
                    <a:srgbClr val="000000">
                      <a:alpha val="43137"/>
                    </a:srgbClr>
                  </a:outerShdw>
                </a:effectLst>
              </a:rPr>
              <a:t>Such were some of you</a:t>
            </a:r>
            <a:r>
              <a:rPr lang="en-US" sz="3600" dirty="0" smtClean="0"/>
              <a:t>; but you were washed, but you were sanctified, but you were justified in the name of the Lord Jesus Christ and in the Spirit of our God.”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r>
              <a:rPr lang="en-US" dirty="0" smtClean="0"/>
              <a:t>3 Options for Believers</a:t>
            </a:r>
            <a:endParaRPr lang="en-US" dirty="0"/>
          </a:p>
        </p:txBody>
      </p:sp>
      <p:sp>
        <p:nvSpPr>
          <p:cNvPr id="2" name="Content Placeholder 1"/>
          <p:cNvSpPr>
            <a:spLocks noGrp="1"/>
          </p:cNvSpPr>
          <p:nvPr>
            <p:ph sz="quarter" idx="13"/>
          </p:nvPr>
        </p:nvSpPr>
        <p:spPr>
          <a:xfrm>
            <a:off x="228600" y="1481328"/>
            <a:ext cx="8686800" cy="4525963"/>
          </a:xfrm>
        </p:spPr>
        <p:txBody>
          <a:bodyPr>
            <a:normAutofit/>
          </a:bodyPr>
          <a:lstStyle/>
          <a:p>
            <a:pPr marL="852678" indent="-742950">
              <a:spcAft>
                <a:spcPts val="1200"/>
              </a:spcAft>
              <a:buFont typeface="+mj-lt"/>
              <a:buAutoNum type="arabicPeriod"/>
            </a:pPr>
            <a:r>
              <a:rPr lang="en-US" sz="4800" dirty="0" smtClean="0"/>
              <a:t>What the Culture Says</a:t>
            </a:r>
          </a:p>
          <a:p>
            <a:pPr marL="852678" indent="-742950">
              <a:spcAft>
                <a:spcPts val="1200"/>
              </a:spcAft>
              <a:buFont typeface="+mj-lt"/>
              <a:buAutoNum type="arabicPeriod"/>
            </a:pPr>
            <a:r>
              <a:rPr lang="en-US" sz="4800" dirty="0" smtClean="0"/>
              <a:t>What my Experience Says</a:t>
            </a:r>
          </a:p>
          <a:p>
            <a:pPr marL="852678" indent="-742950">
              <a:spcAft>
                <a:spcPts val="1200"/>
              </a:spcAft>
              <a:buFont typeface="+mj-lt"/>
              <a:buAutoNum type="arabicPeriod"/>
            </a:pPr>
            <a:r>
              <a:rPr lang="en-US" sz="4800" dirty="0" smtClean="0"/>
              <a:t>What the Scriptures Say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93914" y="609600"/>
            <a:ext cx="8839200" cy="2057400"/>
          </a:xfrm>
        </p:spPr>
        <p:txBody>
          <a:bodyPr>
            <a:noAutofit/>
          </a:bodyPr>
          <a:lstStyle/>
          <a:p>
            <a:pPr lvl="0"/>
            <a:r>
              <a:rPr lang="en-US" sz="4400" dirty="0" smtClean="0"/>
              <a:t>III. What do the Scriptures teach about homosexuality?</a:t>
            </a:r>
            <a:endParaRPr lang="en-US" sz="4400" dirty="0"/>
          </a:p>
        </p:txBody>
      </p:sp>
      <p:sp>
        <p:nvSpPr>
          <p:cNvPr id="3" name="Text Placeholder 2"/>
          <p:cNvSpPr>
            <a:spLocks noGrp="1"/>
          </p:cNvSpPr>
          <p:nvPr>
            <p:ph type="body" idx="1"/>
          </p:nvPr>
        </p:nvSpPr>
        <p:spPr>
          <a:xfrm>
            <a:off x="914400" y="3048000"/>
            <a:ext cx="3998913" cy="1073888"/>
          </a:xfrm>
        </p:spPr>
        <p:txBody>
          <a:bodyPr>
            <a:normAutofit/>
          </a:bodyPr>
          <a:lstStyle/>
          <a:p>
            <a:r>
              <a:rPr lang="en-US" sz="4800" dirty="0" smtClean="0">
                <a:solidFill>
                  <a:schemeClr val="accent6">
                    <a:lumMod val="20000"/>
                    <a:lumOff val="80000"/>
                  </a:schemeClr>
                </a:solidFill>
                <a:latin typeface="Andre Light SF" pitchFamily="2" charset="0"/>
              </a:rPr>
              <a:t>The Truth</a:t>
            </a:r>
            <a:endParaRPr lang="en-US" sz="4800" dirty="0">
              <a:solidFill>
                <a:schemeClr val="accent6">
                  <a:lumMod val="20000"/>
                  <a:lumOff val="80000"/>
                </a:schemeClr>
              </a:solidFill>
              <a:latin typeface="Andre Light SF"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sz="quarter" idx="14"/>
          </p:nvPr>
        </p:nvSpPr>
        <p:spPr>
          <a:xfrm>
            <a:off x="4645025" y="1524000"/>
            <a:ext cx="4041775" cy="4419600"/>
          </a:xfrm>
        </p:spPr>
        <p:txBody>
          <a:bodyPr>
            <a:normAutofit fontScale="92500" lnSpcReduction="20000"/>
          </a:bodyPr>
          <a:lstStyle/>
          <a:p>
            <a:r>
              <a:rPr lang="en-US" sz="2400" dirty="0" smtClean="0"/>
              <a:t>Romans 1:22-29</a:t>
            </a:r>
          </a:p>
          <a:p>
            <a:pPr lvl="1">
              <a:spcAft>
                <a:spcPts val="600"/>
              </a:spcAft>
            </a:pPr>
            <a:r>
              <a:rPr lang="en-US" sz="2400" dirty="0" smtClean="0"/>
              <a:t>Very clearly speaks about men being sexually intimate with men and women being sexually intimate with women.</a:t>
            </a:r>
          </a:p>
          <a:p>
            <a:r>
              <a:rPr lang="en-US" sz="2400" dirty="0" smtClean="0"/>
              <a:t>1 Corinthians 6:9-10</a:t>
            </a:r>
          </a:p>
          <a:p>
            <a:pPr lvl="1"/>
            <a:r>
              <a:rPr lang="en-US" sz="2400" dirty="0" smtClean="0"/>
              <a:t>Those engaged in sexual immorality (homosexual conduct specifically named) is part of a list of those who will not inherit the kingdom of God.</a:t>
            </a:r>
            <a:endParaRPr lang="en-US" sz="2400" dirty="0"/>
          </a:p>
        </p:txBody>
      </p:sp>
      <p:sp>
        <p:nvSpPr>
          <p:cNvPr id="5" name="Content Placeholder 4"/>
          <p:cNvSpPr>
            <a:spLocks noGrp="1"/>
          </p:cNvSpPr>
          <p:nvPr>
            <p:ph sz="quarter" idx="13"/>
          </p:nvPr>
        </p:nvSpPr>
        <p:spPr>
          <a:xfrm>
            <a:off x="685800" y="1524000"/>
            <a:ext cx="3657600" cy="4419600"/>
          </a:xfrm>
        </p:spPr>
        <p:txBody>
          <a:bodyPr>
            <a:normAutofit fontScale="92500"/>
          </a:bodyPr>
          <a:lstStyle/>
          <a:p>
            <a:r>
              <a:rPr lang="en-US" sz="2400" dirty="0" smtClean="0"/>
              <a:t>Leviticus 18:22</a:t>
            </a:r>
          </a:p>
          <a:p>
            <a:pPr lvl="1">
              <a:spcAft>
                <a:spcPts val="600"/>
              </a:spcAft>
            </a:pPr>
            <a:r>
              <a:rPr lang="en-US" sz="2400" i="1" dirty="0" smtClean="0"/>
              <a:t>“You shall not lie with a male as with a woman; it is an abomination.”</a:t>
            </a:r>
          </a:p>
          <a:p>
            <a:r>
              <a:rPr lang="en-US" sz="2400" dirty="0" smtClean="0"/>
              <a:t>Leviticus 20:13</a:t>
            </a:r>
          </a:p>
          <a:p>
            <a:pPr lvl="1"/>
            <a:r>
              <a:rPr lang="en-US" sz="2400" i="1" dirty="0" smtClean="0"/>
              <a:t>“If a man lies with a male as with a woman, both of them have committed an abomination; they shall surely be put to death; their blood is upon them</a:t>
            </a:r>
            <a:r>
              <a:rPr lang="en-US" sz="2400" dirty="0" smtClean="0"/>
              <a:t>.”</a:t>
            </a:r>
            <a:endParaRPr lang="en-US" sz="2400" dirty="0"/>
          </a:p>
        </p:txBody>
      </p:sp>
      <p:sp>
        <p:nvSpPr>
          <p:cNvPr id="2" name="Title 1"/>
          <p:cNvSpPr>
            <a:spLocks noGrp="1"/>
          </p:cNvSpPr>
          <p:nvPr>
            <p:ph type="title"/>
          </p:nvPr>
        </p:nvSpPr>
        <p:spPr>
          <a:xfrm>
            <a:off x="609600" y="304800"/>
            <a:ext cx="7924800" cy="655638"/>
          </a:xfrm>
        </p:spPr>
        <p:txBody>
          <a:bodyPr>
            <a:normAutofit/>
          </a:bodyPr>
          <a:lstStyle/>
          <a:p>
            <a:pPr algn="ctr"/>
            <a:r>
              <a:rPr lang="en-US" sz="2800" dirty="0" smtClean="0">
                <a:latin typeface="Trajan Pro" pitchFamily="18" charset="0"/>
              </a:rPr>
              <a:t>A Few Passages</a:t>
            </a:r>
            <a:endParaRPr lang="en-US" sz="2800" dirty="0">
              <a:latin typeface="Trajan Pro" pitchFamily="18" charset="0"/>
            </a:endParaRPr>
          </a:p>
        </p:txBody>
      </p:sp>
      <p:sp>
        <p:nvSpPr>
          <p:cNvPr id="3" name="Text Placeholder 2"/>
          <p:cNvSpPr>
            <a:spLocks noGrp="1"/>
          </p:cNvSpPr>
          <p:nvPr>
            <p:ph type="body" idx="1"/>
          </p:nvPr>
        </p:nvSpPr>
        <p:spPr>
          <a:xfrm>
            <a:off x="609600" y="990600"/>
            <a:ext cx="3733800" cy="574675"/>
          </a:xfrm>
        </p:spPr>
        <p:txBody>
          <a:bodyPr>
            <a:normAutofit/>
          </a:bodyPr>
          <a:lstStyle/>
          <a:p>
            <a:pPr algn="ctr"/>
            <a:r>
              <a:rPr lang="en-US" sz="2800" dirty="0" smtClean="0">
                <a:latin typeface="Trajan Pro" pitchFamily="18" charset="0"/>
              </a:rPr>
              <a:t>Old Testament</a:t>
            </a:r>
            <a:endParaRPr lang="en-US" sz="2800" dirty="0">
              <a:latin typeface="Trajan Pro" pitchFamily="18" charset="0"/>
            </a:endParaRPr>
          </a:p>
        </p:txBody>
      </p:sp>
      <p:sp>
        <p:nvSpPr>
          <p:cNvPr id="4" name="Text Placeholder 3"/>
          <p:cNvSpPr>
            <a:spLocks noGrp="1"/>
          </p:cNvSpPr>
          <p:nvPr>
            <p:ph type="body" sz="quarter" idx="3"/>
          </p:nvPr>
        </p:nvSpPr>
        <p:spPr>
          <a:xfrm>
            <a:off x="4648200" y="1066800"/>
            <a:ext cx="3733800" cy="533400"/>
          </a:xfrm>
        </p:spPr>
        <p:txBody>
          <a:bodyPr>
            <a:normAutofit/>
          </a:bodyPr>
          <a:lstStyle/>
          <a:p>
            <a:pPr algn="ctr"/>
            <a:r>
              <a:rPr lang="en-US" sz="2800" dirty="0" smtClean="0">
                <a:latin typeface="Trajan Pro" pitchFamily="18" charset="0"/>
              </a:rPr>
              <a:t>New Testament</a:t>
            </a:r>
            <a:endParaRPr lang="en-US" sz="2800" dirty="0">
              <a:latin typeface="Trajan Pro"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blinds(horizontal)">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blinds(horizontal)">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blinds(horizontal)">
                                      <p:cBhvr>
                                        <p:cTn id="37" dur="500"/>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blinds(horizontal)">
                                      <p:cBhvr>
                                        <p:cTn id="4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The Scriptures</a:t>
            </a:r>
            <a:endParaRPr lang="en-US" dirty="0"/>
          </a:p>
        </p:txBody>
      </p:sp>
      <p:sp>
        <p:nvSpPr>
          <p:cNvPr id="2" name="Content Placeholder 1"/>
          <p:cNvSpPr>
            <a:spLocks noGrp="1"/>
          </p:cNvSpPr>
          <p:nvPr>
            <p:ph sz="quarter" idx="13"/>
          </p:nvPr>
        </p:nvSpPr>
        <p:spPr>
          <a:xfrm>
            <a:off x="457200" y="1481328"/>
            <a:ext cx="8382000" cy="4525963"/>
          </a:xfrm>
        </p:spPr>
        <p:txBody>
          <a:bodyPr>
            <a:normAutofit/>
          </a:bodyPr>
          <a:lstStyle/>
          <a:p>
            <a:pPr>
              <a:spcAft>
                <a:spcPts val="1200"/>
              </a:spcAft>
            </a:pPr>
            <a:r>
              <a:rPr lang="en-US" sz="4800" b="1" dirty="0" smtClean="0"/>
              <a:t>Creation/Created Intent </a:t>
            </a:r>
          </a:p>
          <a:p>
            <a:pPr lvl="1">
              <a:spcAft>
                <a:spcPts val="1200"/>
              </a:spcAft>
            </a:pPr>
            <a:r>
              <a:rPr lang="en-US" sz="5000" dirty="0" smtClean="0"/>
              <a:t>Genesis 1:27-28; 2:18, 23-24</a:t>
            </a:r>
            <a:br>
              <a:rPr lang="en-US" sz="5000" dirty="0" smtClean="0"/>
            </a:br>
            <a:endParaRPr lang="en-US" sz="5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The Scriptures</a:t>
            </a:r>
            <a:endParaRPr lang="en-US" dirty="0"/>
          </a:p>
        </p:txBody>
      </p:sp>
      <p:sp>
        <p:nvSpPr>
          <p:cNvPr id="2" name="Content Placeholder 1"/>
          <p:cNvSpPr>
            <a:spLocks noGrp="1"/>
          </p:cNvSpPr>
          <p:nvPr>
            <p:ph sz="quarter" idx="13"/>
          </p:nvPr>
        </p:nvSpPr>
        <p:spPr/>
        <p:txBody>
          <a:bodyPr>
            <a:normAutofit/>
          </a:bodyPr>
          <a:lstStyle/>
          <a:p>
            <a:pPr>
              <a:spcAft>
                <a:spcPts val="1200"/>
              </a:spcAft>
            </a:pPr>
            <a:r>
              <a:rPr lang="en-US" sz="5400" b="1" dirty="0" smtClean="0"/>
              <a:t>The Destruction of Sodom</a:t>
            </a:r>
          </a:p>
          <a:p>
            <a:pPr lvl="1">
              <a:spcAft>
                <a:spcPts val="1200"/>
              </a:spcAft>
            </a:pPr>
            <a:r>
              <a:rPr lang="en-US" sz="5400" dirty="0" smtClean="0"/>
              <a:t>Genesis 19:4-9</a:t>
            </a:r>
            <a:r>
              <a:rPr lang="en-US" sz="4600" dirty="0" smtClean="0"/>
              <a:t/>
            </a:r>
            <a:br>
              <a:rPr lang="en-US" sz="4600" dirty="0" smtClean="0"/>
            </a:br>
            <a:endParaRPr lang="en-US" sz="46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The Scriptures</a:t>
            </a:r>
            <a:endParaRPr lang="en-US" dirty="0"/>
          </a:p>
        </p:txBody>
      </p:sp>
      <p:sp>
        <p:nvSpPr>
          <p:cNvPr id="2" name="Content Placeholder 1"/>
          <p:cNvSpPr>
            <a:spLocks noGrp="1"/>
          </p:cNvSpPr>
          <p:nvPr>
            <p:ph sz="quarter" idx="13"/>
          </p:nvPr>
        </p:nvSpPr>
        <p:spPr/>
        <p:txBody>
          <a:bodyPr>
            <a:normAutofit/>
          </a:bodyPr>
          <a:lstStyle/>
          <a:p>
            <a:pPr>
              <a:spcAft>
                <a:spcPts val="1200"/>
              </a:spcAft>
            </a:pPr>
            <a:r>
              <a:rPr lang="en-US" sz="5400" b="1" dirty="0" smtClean="0"/>
              <a:t>The Levitical Law</a:t>
            </a:r>
          </a:p>
          <a:p>
            <a:pPr lvl="1">
              <a:spcAft>
                <a:spcPts val="1200"/>
              </a:spcAft>
            </a:pPr>
            <a:r>
              <a:rPr lang="en-US" sz="5400" dirty="0" smtClean="0"/>
              <a:t>Leviticus 18:22; 20:13</a:t>
            </a:r>
            <a:r>
              <a:rPr lang="en-US" sz="4200" dirty="0" smtClean="0"/>
              <a:t/>
            </a:r>
            <a:br>
              <a:rPr lang="en-US" sz="4200" dirty="0" smtClean="0"/>
            </a:br>
            <a:endParaRPr lang="en-US" sz="42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The Scriptures</a:t>
            </a:r>
            <a:endParaRPr lang="en-US" dirty="0"/>
          </a:p>
        </p:txBody>
      </p:sp>
      <p:sp>
        <p:nvSpPr>
          <p:cNvPr id="2" name="Content Placeholder 1"/>
          <p:cNvSpPr>
            <a:spLocks noGrp="1"/>
          </p:cNvSpPr>
          <p:nvPr>
            <p:ph sz="quarter" idx="13"/>
          </p:nvPr>
        </p:nvSpPr>
        <p:spPr/>
        <p:txBody>
          <a:bodyPr>
            <a:normAutofit/>
          </a:bodyPr>
          <a:lstStyle/>
          <a:p>
            <a:pPr>
              <a:spcAft>
                <a:spcPts val="1200"/>
              </a:spcAft>
            </a:pPr>
            <a:r>
              <a:rPr lang="en-US" sz="5400" b="1" dirty="0" smtClean="0"/>
              <a:t>Paul on "Natural" and "Unnatural’</a:t>
            </a:r>
          </a:p>
          <a:p>
            <a:pPr lvl="1">
              <a:spcAft>
                <a:spcPts val="1200"/>
              </a:spcAft>
            </a:pPr>
            <a:r>
              <a:rPr lang="en-US" sz="5400" dirty="0" smtClean="0"/>
              <a:t>Romans 1:26-27</a:t>
            </a:r>
            <a:br>
              <a:rPr lang="en-US" sz="5400" dirty="0" smtClean="0"/>
            </a:br>
            <a:r>
              <a:rPr lang="en-US" sz="3800" dirty="0" smtClean="0"/>
              <a:t/>
            </a:r>
            <a:br>
              <a:rPr lang="en-US" sz="3800" dirty="0" smtClean="0"/>
            </a:br>
            <a:endParaRPr lang="en-US" sz="38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The Scriptures</a:t>
            </a:r>
            <a:endParaRPr lang="en-US" dirty="0"/>
          </a:p>
        </p:txBody>
      </p:sp>
      <p:sp>
        <p:nvSpPr>
          <p:cNvPr id="2" name="Content Placeholder 1"/>
          <p:cNvSpPr>
            <a:spLocks noGrp="1"/>
          </p:cNvSpPr>
          <p:nvPr>
            <p:ph sz="quarter" idx="13"/>
          </p:nvPr>
        </p:nvSpPr>
        <p:spPr>
          <a:xfrm>
            <a:off x="457200" y="1481328"/>
            <a:ext cx="8153400" cy="4525963"/>
          </a:xfrm>
        </p:spPr>
        <p:txBody>
          <a:bodyPr>
            <a:normAutofit lnSpcReduction="10000"/>
          </a:bodyPr>
          <a:lstStyle/>
          <a:p>
            <a:pPr>
              <a:spcAft>
                <a:spcPts val="1200"/>
              </a:spcAft>
            </a:pPr>
            <a:r>
              <a:rPr lang="en-US" sz="5400" b="1" dirty="0" smtClean="0"/>
              <a:t>Paul and '</a:t>
            </a:r>
            <a:r>
              <a:rPr lang="en-US" sz="5400" b="1" i="1" dirty="0" err="1" smtClean="0"/>
              <a:t>Arsenokoite</a:t>
            </a:r>
            <a:r>
              <a:rPr lang="en-US" sz="5400" b="1" dirty="0" smtClean="0"/>
              <a:t>' </a:t>
            </a:r>
          </a:p>
          <a:p>
            <a:pPr lvl="1">
              <a:spcAft>
                <a:spcPts val="1200"/>
              </a:spcAft>
            </a:pPr>
            <a:r>
              <a:rPr lang="en-US" sz="5800" dirty="0" smtClean="0"/>
              <a:t>1 Corinthians 6:9-10; 1 Timothy 1:9-10</a:t>
            </a:r>
            <a:r>
              <a:rPr lang="en-US" sz="5400" dirty="0" smtClean="0"/>
              <a:t/>
            </a:r>
            <a:br>
              <a:rPr lang="en-US" sz="5400" dirty="0" smtClean="0"/>
            </a:br>
            <a:r>
              <a:rPr lang="en-US" sz="5000" dirty="0" smtClean="0"/>
              <a:t/>
            </a:r>
            <a:br>
              <a:rPr lang="en-US" sz="5000" dirty="0" smtClean="0"/>
            </a:br>
            <a:r>
              <a:rPr lang="en-US" sz="3400" dirty="0" smtClean="0"/>
              <a:t/>
            </a:r>
            <a:br>
              <a:rPr lang="en-US" sz="3400" dirty="0" smtClean="0"/>
            </a:br>
            <a:endParaRPr lang="en-US" sz="3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1 Corinthians 6:9</a:t>
            </a:r>
            <a:endParaRPr lang="en-US" dirty="0"/>
          </a:p>
        </p:txBody>
      </p:sp>
      <p:sp>
        <p:nvSpPr>
          <p:cNvPr id="2" name="Content Placeholder 1"/>
          <p:cNvSpPr>
            <a:spLocks noGrp="1"/>
          </p:cNvSpPr>
          <p:nvPr>
            <p:ph sz="quarter" idx="13"/>
          </p:nvPr>
        </p:nvSpPr>
        <p:spPr/>
        <p:txBody>
          <a:bodyPr>
            <a:normAutofit/>
          </a:bodyPr>
          <a:lstStyle/>
          <a:p>
            <a:pPr>
              <a:buNone/>
            </a:pPr>
            <a:r>
              <a:rPr lang="en-US" sz="4000" dirty="0" smtClean="0"/>
              <a:t>Or do you not know that the unrighteous will not inherit the kingdom of God? Do not be deceived; neither fornicators, nor idolaters, nor adulterers, nor effeminate, nor homosexuals …</a:t>
            </a:r>
            <a:endParaRPr lang="en-US" sz="4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57200" y="274638"/>
            <a:ext cx="8534400" cy="1143000"/>
          </a:xfrm>
        </p:spPr>
        <p:txBody>
          <a:bodyPr/>
          <a:lstStyle/>
          <a:p>
            <a:r>
              <a:rPr lang="en-US" dirty="0" smtClean="0"/>
              <a:t>1 Corinthians 6:10</a:t>
            </a:r>
            <a:endParaRPr lang="en-US" dirty="0"/>
          </a:p>
        </p:txBody>
      </p:sp>
      <p:sp>
        <p:nvSpPr>
          <p:cNvPr id="2" name="Content Placeholder 1"/>
          <p:cNvSpPr>
            <a:spLocks noGrp="1"/>
          </p:cNvSpPr>
          <p:nvPr>
            <p:ph sz="quarter" idx="13"/>
          </p:nvPr>
        </p:nvSpPr>
        <p:spPr/>
        <p:txBody>
          <a:bodyPr>
            <a:normAutofit/>
          </a:bodyPr>
          <a:lstStyle/>
          <a:p>
            <a:pPr>
              <a:buNone/>
            </a:pPr>
            <a:r>
              <a:rPr lang="en-US" sz="4000" dirty="0" smtClean="0"/>
              <a:t>…  nor thieves, nor the covetous, nor drunkards, nor revilers, nor swindlers, will inherit the kingdom of God.</a:t>
            </a:r>
            <a:endParaRPr lang="en-US" sz="4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6000" dirty="0" smtClean="0"/>
              <a:t>5 Questions</a:t>
            </a:r>
            <a:endParaRPr lang="en-US" sz="6000" dirty="0"/>
          </a:p>
        </p:txBody>
      </p:sp>
      <p:sp>
        <p:nvSpPr>
          <p:cNvPr id="3" name="Content Placeholder 2"/>
          <p:cNvSpPr>
            <a:spLocks noGrp="1"/>
          </p:cNvSpPr>
          <p:nvPr>
            <p:ph sz="quarter" idx="13"/>
          </p:nvPr>
        </p:nvSpPr>
        <p:spPr>
          <a:xfrm>
            <a:off x="457200" y="1600200"/>
            <a:ext cx="8229600" cy="4648200"/>
          </a:xfrm>
        </p:spPr>
        <p:txBody>
          <a:bodyPr>
            <a:normAutofit/>
          </a:bodyPr>
          <a:lstStyle/>
          <a:p>
            <a:pPr marL="857250" lvl="0" indent="-857250">
              <a:spcAft>
                <a:spcPts val="1200"/>
              </a:spcAft>
              <a:buFont typeface="+mj-lt"/>
              <a:buAutoNum type="romanUcPeriod"/>
            </a:pPr>
            <a:r>
              <a:rPr lang="en-US" sz="4400" dirty="0"/>
              <a:t>What is homosexuality?</a:t>
            </a:r>
          </a:p>
          <a:p>
            <a:pPr marL="857250" lvl="0" indent="-857250">
              <a:spcAft>
                <a:spcPts val="1200"/>
              </a:spcAft>
              <a:buFont typeface="+mj-lt"/>
              <a:buAutoNum type="romanUcPeriod"/>
            </a:pPr>
            <a:r>
              <a:rPr lang="en-US" sz="4400" dirty="0" smtClean="0"/>
              <a:t>What do </a:t>
            </a:r>
            <a:r>
              <a:rPr lang="en-US" sz="4400" dirty="0"/>
              <a:t>our society </a:t>
            </a:r>
            <a:r>
              <a:rPr lang="en-US" sz="4400" dirty="0" smtClean="0"/>
              <a:t>and my personal experience say </a:t>
            </a:r>
            <a:r>
              <a:rPr lang="en-US" sz="4400" dirty="0"/>
              <a:t>about homosexuality</a:t>
            </a:r>
            <a:r>
              <a:rPr lang="en-US" sz="4400" dirty="0" smtClean="0"/>
              <a:t>?</a:t>
            </a:r>
          </a:p>
          <a:p>
            <a:pPr marL="857250" lvl="0" indent="-857250">
              <a:spcAft>
                <a:spcPts val="1200"/>
              </a:spcAft>
              <a:buFont typeface="+mj-lt"/>
              <a:buAutoNum type="romanUcPeriod"/>
            </a:pPr>
            <a:endParaRPr lang="en-US" sz="44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457200" y="274638"/>
            <a:ext cx="8458200" cy="1143000"/>
          </a:xfrm>
        </p:spPr>
        <p:txBody>
          <a:bodyPr/>
          <a:lstStyle/>
          <a:p>
            <a:r>
              <a:rPr lang="en-US" dirty="0" smtClean="0"/>
              <a:t>1 Corinthians 6:11</a:t>
            </a:r>
            <a:endParaRPr lang="en-US" dirty="0"/>
          </a:p>
        </p:txBody>
      </p:sp>
      <p:sp>
        <p:nvSpPr>
          <p:cNvPr id="2" name="Content Placeholder 1"/>
          <p:cNvSpPr>
            <a:spLocks noGrp="1"/>
          </p:cNvSpPr>
          <p:nvPr>
            <p:ph sz="quarter" idx="13"/>
          </p:nvPr>
        </p:nvSpPr>
        <p:spPr>
          <a:xfrm>
            <a:off x="457200" y="1481328"/>
            <a:ext cx="8458200" cy="4843272"/>
          </a:xfrm>
        </p:spPr>
        <p:txBody>
          <a:bodyPr>
            <a:normAutofit/>
          </a:bodyPr>
          <a:lstStyle/>
          <a:p>
            <a:pPr>
              <a:buNone/>
            </a:pPr>
            <a:r>
              <a:rPr lang="en-US" sz="4800" b="1" dirty="0" smtClean="0">
                <a:solidFill>
                  <a:srgbClr val="FFC000"/>
                </a:solidFill>
              </a:rPr>
              <a:t>Such were some of you</a:t>
            </a:r>
            <a:r>
              <a:rPr lang="en-US" sz="4800" dirty="0" smtClean="0"/>
              <a:t>; but you were washed, but you were sanctified, but you were justified in the name of the Lord Jesus Christ and in the Spirit of our God. </a:t>
            </a:r>
            <a:endParaRPr lang="en-US" sz="48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5400" dirty="0" smtClean="0"/>
              <a:t>False Dichotomies</a:t>
            </a:r>
            <a:endParaRPr lang="en-US" sz="5400" dirty="0"/>
          </a:p>
        </p:txBody>
      </p:sp>
      <p:sp>
        <p:nvSpPr>
          <p:cNvPr id="2" name="Content Placeholder 1"/>
          <p:cNvSpPr>
            <a:spLocks noGrp="1"/>
          </p:cNvSpPr>
          <p:nvPr>
            <p:ph sz="quarter" idx="13"/>
          </p:nvPr>
        </p:nvSpPr>
        <p:spPr>
          <a:xfrm>
            <a:off x="228600" y="1295400"/>
            <a:ext cx="8763000" cy="4953000"/>
          </a:xfrm>
        </p:spPr>
        <p:txBody>
          <a:bodyPr>
            <a:normAutofit/>
          </a:bodyPr>
          <a:lstStyle/>
          <a:p>
            <a:pPr>
              <a:spcAft>
                <a:spcPts val="1200"/>
              </a:spcAft>
            </a:pPr>
            <a:r>
              <a:rPr lang="en-US" sz="4000" dirty="0" smtClean="0"/>
              <a:t>Many in the Church believe that there is a hotter place in Hell for homosexuals than for most other sinners and that no one can be Christian </a:t>
            </a:r>
            <a:r>
              <a:rPr lang="en-US" sz="4000" i="1" dirty="0" smtClean="0"/>
              <a:t>and</a:t>
            </a:r>
            <a:r>
              <a:rPr lang="en-US" sz="4000" dirty="0" smtClean="0"/>
              <a:t> gay.</a:t>
            </a:r>
          </a:p>
          <a:p>
            <a:pPr>
              <a:spcAft>
                <a:spcPts val="1200"/>
              </a:spcAft>
            </a:pPr>
            <a:r>
              <a:rPr lang="en-US" sz="4000" dirty="0" smtClean="0"/>
              <a:t>Many in the Church believe that the opposite of homosexuality is heterosexuality.</a:t>
            </a:r>
            <a:endParaRPr lang="en-US" sz="4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Resolution</a:t>
            </a:r>
            <a:endParaRPr lang="en-US" dirty="0"/>
          </a:p>
        </p:txBody>
      </p:sp>
      <p:sp>
        <p:nvSpPr>
          <p:cNvPr id="2" name="Content Placeholder 1"/>
          <p:cNvSpPr>
            <a:spLocks noGrp="1"/>
          </p:cNvSpPr>
          <p:nvPr>
            <p:ph sz="quarter" idx="13"/>
          </p:nvPr>
        </p:nvSpPr>
        <p:spPr>
          <a:xfrm>
            <a:off x="152400" y="1600200"/>
            <a:ext cx="8763000" cy="4407091"/>
          </a:xfrm>
        </p:spPr>
        <p:txBody>
          <a:bodyPr>
            <a:normAutofit/>
          </a:bodyPr>
          <a:lstStyle/>
          <a:p>
            <a:pPr algn="ctr">
              <a:spcAft>
                <a:spcPts val="1200"/>
              </a:spcAft>
              <a:buNone/>
            </a:pPr>
            <a:r>
              <a:rPr lang="en-US" sz="4800" dirty="0" smtClean="0">
                <a:latin typeface="Adobe Garamond Pro" pitchFamily="18" charset="0"/>
              </a:rPr>
              <a:t>“He who </a:t>
            </a:r>
            <a:r>
              <a:rPr lang="en-US" sz="4800" b="1" dirty="0" smtClean="0">
                <a:effectLst>
                  <a:outerShdw blurRad="38100" dist="38100" dir="2700000" algn="tl">
                    <a:srgbClr val="000000">
                      <a:alpha val="43137"/>
                    </a:srgbClr>
                  </a:outerShdw>
                </a:effectLst>
                <a:latin typeface="Adobe Garamond Pro" pitchFamily="18" charset="0"/>
              </a:rPr>
              <a:t>believes</a:t>
            </a:r>
            <a:r>
              <a:rPr lang="en-US" sz="4800" dirty="0" smtClean="0">
                <a:latin typeface="Adobe Garamond Pro" pitchFamily="18" charset="0"/>
              </a:rPr>
              <a:t> in the Son has eternal life; but he who does not </a:t>
            </a:r>
            <a:r>
              <a:rPr lang="en-US" sz="4800" b="1" dirty="0" smtClean="0">
                <a:effectLst>
                  <a:outerShdw blurRad="38100" dist="38100" dir="2700000" algn="tl">
                    <a:srgbClr val="000000">
                      <a:alpha val="43137"/>
                    </a:srgbClr>
                  </a:outerShdw>
                </a:effectLst>
                <a:latin typeface="Adobe Garamond Pro" pitchFamily="18" charset="0"/>
              </a:rPr>
              <a:t>obey</a:t>
            </a:r>
            <a:r>
              <a:rPr lang="en-US" sz="4800" dirty="0" smtClean="0">
                <a:latin typeface="Adobe Garamond Pro" pitchFamily="18" charset="0"/>
              </a:rPr>
              <a:t> the Son will not see life, but the wrath of God abides on him.”</a:t>
            </a:r>
            <a:endParaRPr lang="en-US" sz="2800" dirty="0" smtClean="0">
              <a:latin typeface="Adobe Garamond Pro" pitchFamily="18" charset="0"/>
            </a:endParaRPr>
          </a:p>
          <a:p>
            <a:pPr algn="r">
              <a:buNone/>
            </a:pPr>
            <a:r>
              <a:rPr lang="en-US" sz="3200" i="1" dirty="0" smtClean="0">
                <a:latin typeface="Adobe Garamond Pro" pitchFamily="18" charset="0"/>
              </a:rPr>
              <a:t>John 3:36</a:t>
            </a:r>
            <a:endParaRPr lang="en-US" sz="3200" i="1" dirty="0">
              <a:latin typeface="Adobe Garamond Pro"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5400" dirty="0" smtClean="0"/>
              <a:t>The Wrath of God</a:t>
            </a:r>
            <a:endParaRPr lang="en-US" sz="5400" dirty="0"/>
          </a:p>
        </p:txBody>
      </p:sp>
      <p:sp>
        <p:nvSpPr>
          <p:cNvPr id="2" name="Content Placeholder 1"/>
          <p:cNvSpPr>
            <a:spLocks noGrp="1"/>
          </p:cNvSpPr>
          <p:nvPr>
            <p:ph sz="quarter" idx="13"/>
          </p:nvPr>
        </p:nvSpPr>
        <p:spPr>
          <a:xfrm>
            <a:off x="304800" y="1481328"/>
            <a:ext cx="8534400" cy="5071872"/>
          </a:xfrm>
        </p:spPr>
        <p:txBody>
          <a:bodyPr>
            <a:normAutofit lnSpcReduction="10000"/>
          </a:bodyPr>
          <a:lstStyle/>
          <a:p>
            <a:pPr algn="ctr">
              <a:buNone/>
            </a:pPr>
            <a:r>
              <a:rPr lang="en-US" sz="4800" dirty="0" smtClean="0">
                <a:latin typeface="Adobe Garamond Pro" pitchFamily="18" charset="0"/>
              </a:rPr>
              <a:t>“For the wrath of God is revealed from heaven against </a:t>
            </a:r>
            <a:r>
              <a:rPr lang="en-US" sz="4800" b="1" dirty="0" smtClean="0">
                <a:effectLst>
                  <a:outerShdw blurRad="38100" dist="38100" dir="2700000" algn="tl">
                    <a:srgbClr val="000000">
                      <a:alpha val="43137"/>
                    </a:srgbClr>
                  </a:outerShdw>
                </a:effectLst>
                <a:latin typeface="Adobe Garamond Pro" pitchFamily="18" charset="0"/>
              </a:rPr>
              <a:t>all ungodliness</a:t>
            </a:r>
            <a:r>
              <a:rPr lang="en-US" sz="4800" dirty="0" smtClean="0">
                <a:effectLst>
                  <a:outerShdw blurRad="38100" dist="38100" dir="2700000" algn="tl">
                    <a:srgbClr val="000000">
                      <a:alpha val="43137"/>
                    </a:srgbClr>
                  </a:outerShdw>
                </a:effectLst>
                <a:latin typeface="Adobe Garamond Pro" pitchFamily="18" charset="0"/>
              </a:rPr>
              <a:t> </a:t>
            </a:r>
            <a:r>
              <a:rPr lang="en-US" sz="4800" b="1" dirty="0" smtClean="0">
                <a:effectLst>
                  <a:outerShdw blurRad="38100" dist="38100" dir="2700000" algn="tl">
                    <a:srgbClr val="000000">
                      <a:alpha val="43137"/>
                    </a:srgbClr>
                  </a:outerShdw>
                </a:effectLst>
                <a:latin typeface="Adobe Garamond Pro" pitchFamily="18" charset="0"/>
              </a:rPr>
              <a:t>and unrighteousness</a:t>
            </a:r>
            <a:r>
              <a:rPr lang="en-US" sz="4800" dirty="0" smtClean="0">
                <a:effectLst>
                  <a:outerShdw blurRad="38100" dist="38100" dir="2700000" algn="tl">
                    <a:srgbClr val="000000">
                      <a:alpha val="43137"/>
                    </a:srgbClr>
                  </a:outerShdw>
                </a:effectLst>
                <a:latin typeface="Adobe Garamond Pro" pitchFamily="18" charset="0"/>
              </a:rPr>
              <a:t> </a:t>
            </a:r>
            <a:r>
              <a:rPr lang="en-US" sz="4800" dirty="0" smtClean="0">
                <a:latin typeface="Adobe Garamond Pro" pitchFamily="18" charset="0"/>
              </a:rPr>
              <a:t>of men who suppress the truth in unrighteousness.”</a:t>
            </a:r>
          </a:p>
          <a:p>
            <a:pPr algn="r">
              <a:buNone/>
            </a:pPr>
            <a:r>
              <a:rPr lang="en-US" sz="3200" i="1" dirty="0" smtClean="0">
                <a:latin typeface="Adobe Garamond Pro" pitchFamily="18" charset="0"/>
              </a:rPr>
              <a:t>Romans 1:18</a:t>
            </a:r>
            <a:endParaRPr lang="en-US" sz="3200" i="1" dirty="0">
              <a:latin typeface="Adobe Garamond Pro"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609600"/>
            <a:ext cx="8534400" cy="2308324"/>
          </a:xfrm>
          <a:prstGeom prst="rect">
            <a:avLst/>
          </a:prstGeom>
          <a:noFill/>
        </p:spPr>
        <p:txBody>
          <a:bodyPr wrap="square" rtlCol="0">
            <a:spAutoFit/>
          </a:bodyPr>
          <a:lstStyle/>
          <a:p>
            <a:pPr algn="ctr"/>
            <a:r>
              <a:rPr lang="en-US" sz="4800" dirty="0" smtClean="0"/>
              <a:t>The opposite of homosexuality is NOT heterosexuality …</a:t>
            </a:r>
          </a:p>
        </p:txBody>
      </p:sp>
      <p:sp>
        <p:nvSpPr>
          <p:cNvPr id="3" name="TextBox 2"/>
          <p:cNvSpPr txBox="1"/>
          <p:nvPr/>
        </p:nvSpPr>
        <p:spPr>
          <a:xfrm>
            <a:off x="762000" y="2971800"/>
            <a:ext cx="7391400" cy="2077492"/>
          </a:xfrm>
          <a:prstGeom prst="rect">
            <a:avLst/>
          </a:prstGeom>
          <a:noFill/>
        </p:spPr>
        <p:txBody>
          <a:bodyPr wrap="square" rtlCol="0">
            <a:spAutoFit/>
          </a:bodyPr>
          <a:lstStyle/>
          <a:p>
            <a:pPr algn="ctr"/>
            <a:r>
              <a:rPr lang="en-US" sz="4800" dirty="0" smtClean="0"/>
              <a:t>it is</a:t>
            </a:r>
          </a:p>
          <a:p>
            <a:pPr algn="ctr"/>
            <a:r>
              <a:rPr lang="en-US" sz="7200" dirty="0" smtClean="0">
                <a:latin typeface="AR JULIAN" pitchFamily="2" charset="0"/>
              </a:rPr>
              <a:t>HOLINESS</a:t>
            </a:r>
            <a:endParaRPr lang="en-US" sz="7200" dirty="0" smtClean="0"/>
          </a:p>
          <a:p>
            <a:pPr algn="ctr"/>
            <a:endParaRPr lang="en-US" sz="900" dirty="0" smtClean="0">
              <a:latin typeface="AR JULIAN"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2 Questions</a:t>
            </a:r>
            <a:endParaRPr lang="en-US" dirty="0"/>
          </a:p>
        </p:txBody>
      </p:sp>
      <p:sp>
        <p:nvSpPr>
          <p:cNvPr id="2" name="Content Placeholder 1"/>
          <p:cNvSpPr>
            <a:spLocks noGrp="1"/>
          </p:cNvSpPr>
          <p:nvPr>
            <p:ph sz="quarter" idx="13"/>
          </p:nvPr>
        </p:nvSpPr>
        <p:spPr/>
        <p:txBody>
          <a:bodyPr>
            <a:normAutofit/>
          </a:bodyPr>
          <a:lstStyle/>
          <a:p>
            <a:pPr>
              <a:spcAft>
                <a:spcPts val="1200"/>
              </a:spcAft>
            </a:pPr>
            <a:r>
              <a:rPr lang="en-US" sz="5400" dirty="0" smtClean="0"/>
              <a:t>Can you be gay and be a Christian?</a:t>
            </a:r>
          </a:p>
          <a:p>
            <a:pPr>
              <a:spcAft>
                <a:spcPts val="1200"/>
              </a:spcAft>
            </a:pPr>
            <a:r>
              <a:rPr lang="en-US" sz="5400" dirty="0" smtClean="0"/>
              <a:t>Do gays go to hell?</a:t>
            </a:r>
            <a:endParaRPr lang="en-US" sz="5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5400" dirty="0" smtClean="0"/>
              <a:t>2 Better Questions</a:t>
            </a:r>
            <a:endParaRPr lang="en-US" sz="5400" dirty="0"/>
          </a:p>
        </p:txBody>
      </p:sp>
      <p:sp>
        <p:nvSpPr>
          <p:cNvPr id="2" name="Content Placeholder 1"/>
          <p:cNvSpPr>
            <a:spLocks noGrp="1"/>
          </p:cNvSpPr>
          <p:nvPr>
            <p:ph sz="quarter" idx="13"/>
          </p:nvPr>
        </p:nvSpPr>
        <p:spPr>
          <a:xfrm>
            <a:off x="152400" y="1371600"/>
            <a:ext cx="8763000" cy="4953000"/>
          </a:xfrm>
        </p:spPr>
        <p:txBody>
          <a:bodyPr>
            <a:normAutofit/>
          </a:bodyPr>
          <a:lstStyle/>
          <a:p>
            <a:pPr marL="852678" indent="-742950">
              <a:spcAft>
                <a:spcPts val="1200"/>
              </a:spcAft>
              <a:buFont typeface="+mj-lt"/>
              <a:buAutoNum type="arabicPeriod"/>
            </a:pPr>
            <a:r>
              <a:rPr lang="en-US" sz="4400" dirty="0" smtClean="0"/>
              <a:t>Can you be guilty of any of the list in 1 Corinthians 6:9-10 and be a Christian?</a:t>
            </a:r>
          </a:p>
          <a:p>
            <a:pPr marL="852678" indent="-742950">
              <a:spcAft>
                <a:spcPts val="1200"/>
              </a:spcAft>
              <a:buFont typeface="+mj-lt"/>
              <a:buAutoNum type="arabicPeriod"/>
            </a:pPr>
            <a:r>
              <a:rPr lang="en-US" sz="4400" dirty="0" smtClean="0"/>
              <a:t>If you are any one or all of those things</a:t>
            </a:r>
            <a:r>
              <a:rPr lang="en-US" sz="4400" b="1" dirty="0" smtClean="0"/>
              <a:t>, will you go to hell?</a:t>
            </a:r>
            <a:endParaRPr lang="en-US" sz="4400" dirty="0" smtClean="0"/>
          </a:p>
          <a:p>
            <a:pPr marL="852678" indent="-742950">
              <a:spcAft>
                <a:spcPts val="1200"/>
              </a:spcAft>
              <a:buNone/>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28600" y="685800"/>
            <a:ext cx="8686800" cy="2057400"/>
          </a:xfrm>
        </p:spPr>
        <p:txBody>
          <a:bodyPr>
            <a:noAutofit/>
          </a:bodyPr>
          <a:lstStyle/>
          <a:p>
            <a:pPr lvl="0"/>
            <a:r>
              <a:rPr lang="en-US" sz="4400" dirty="0" smtClean="0"/>
              <a:t>IV. What do we believe to be true about homosexuality?</a:t>
            </a:r>
            <a:endParaRPr lang="en-US" sz="4400" dirty="0"/>
          </a:p>
        </p:txBody>
      </p:sp>
      <p:sp>
        <p:nvSpPr>
          <p:cNvPr id="3" name="Text Placeholder 2"/>
          <p:cNvSpPr>
            <a:spLocks noGrp="1"/>
          </p:cNvSpPr>
          <p:nvPr>
            <p:ph type="body" idx="1"/>
          </p:nvPr>
        </p:nvSpPr>
        <p:spPr>
          <a:xfrm>
            <a:off x="457200" y="3048000"/>
            <a:ext cx="3998913" cy="769088"/>
          </a:xfrm>
        </p:spPr>
        <p:txBody>
          <a:bodyPr>
            <a:normAutofit/>
          </a:bodyPr>
          <a:lstStyle/>
          <a:p>
            <a:r>
              <a:rPr lang="en-US" sz="4400" b="1" dirty="0" smtClean="0">
                <a:solidFill>
                  <a:schemeClr val="accent6">
                    <a:lumMod val="20000"/>
                    <a:lumOff val="80000"/>
                  </a:schemeClr>
                </a:solidFill>
                <a:latin typeface="Andre Light SF" pitchFamily="2" charset="0"/>
              </a:rPr>
              <a:t>Our Paradigm</a:t>
            </a:r>
            <a:endParaRPr lang="en-US" sz="4400" b="1" dirty="0">
              <a:solidFill>
                <a:schemeClr val="accent6">
                  <a:lumMod val="20000"/>
                  <a:lumOff val="80000"/>
                </a:schemeClr>
              </a:solidFill>
              <a:latin typeface="Andre Light SF"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6000" dirty="0" smtClean="0"/>
              <a:t>You Decide</a:t>
            </a:r>
            <a:endParaRPr lang="en-US" sz="6000" dirty="0"/>
          </a:p>
        </p:txBody>
      </p:sp>
      <p:sp>
        <p:nvSpPr>
          <p:cNvPr id="2" name="Content Placeholder 1"/>
          <p:cNvSpPr>
            <a:spLocks noGrp="1"/>
          </p:cNvSpPr>
          <p:nvPr>
            <p:ph sz="quarter" idx="13"/>
          </p:nvPr>
        </p:nvSpPr>
        <p:spPr>
          <a:xfrm>
            <a:off x="457200" y="1481328"/>
            <a:ext cx="8458200" cy="4525963"/>
          </a:xfrm>
        </p:spPr>
        <p:txBody>
          <a:bodyPr>
            <a:normAutofit/>
          </a:bodyPr>
          <a:lstStyle/>
          <a:p>
            <a:r>
              <a:rPr lang="en-US" sz="4800" dirty="0" smtClean="0"/>
              <a:t>As a part of the Body of Christ, each fellowship must determine where it will come down on these matters.</a:t>
            </a:r>
            <a:endParaRPr lang="en-US" sz="48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6000" dirty="0" smtClean="0"/>
              <a:t>You Decide</a:t>
            </a:r>
            <a:endParaRPr lang="en-US" sz="6000" dirty="0"/>
          </a:p>
        </p:txBody>
      </p:sp>
      <p:sp>
        <p:nvSpPr>
          <p:cNvPr id="2" name="Content Placeholder 1"/>
          <p:cNvSpPr>
            <a:spLocks noGrp="1"/>
          </p:cNvSpPr>
          <p:nvPr>
            <p:ph sz="quarter" idx="13"/>
          </p:nvPr>
        </p:nvSpPr>
        <p:spPr>
          <a:xfrm>
            <a:off x="609600" y="1600200"/>
            <a:ext cx="7924800" cy="4343400"/>
          </a:xfrm>
        </p:spPr>
        <p:txBody>
          <a:bodyPr>
            <a:noAutofit/>
          </a:bodyPr>
          <a:lstStyle/>
          <a:p>
            <a:pPr>
              <a:spcAft>
                <a:spcPts val="600"/>
              </a:spcAft>
            </a:pPr>
            <a:r>
              <a:rPr lang="en-US" sz="4400" dirty="0" smtClean="0"/>
              <a:t>Will we accept the Scriptural teaching about homosexuality and respond honestly and compassionately?</a:t>
            </a:r>
          </a:p>
          <a:p>
            <a:r>
              <a:rPr lang="en-US" sz="4400" dirty="0" smtClean="0"/>
              <a:t>Will we </a:t>
            </a:r>
            <a:r>
              <a:rPr lang="en-US" sz="4400" dirty="0" smtClean="0"/>
              <a:t>respond as the culture demands?</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6000" dirty="0" smtClean="0"/>
              <a:t>5 Questions</a:t>
            </a:r>
            <a:endParaRPr lang="en-US" sz="6000" dirty="0"/>
          </a:p>
        </p:txBody>
      </p:sp>
      <p:sp>
        <p:nvSpPr>
          <p:cNvPr id="3" name="Content Placeholder 2"/>
          <p:cNvSpPr>
            <a:spLocks noGrp="1"/>
          </p:cNvSpPr>
          <p:nvPr>
            <p:ph sz="quarter" idx="13"/>
          </p:nvPr>
        </p:nvSpPr>
        <p:spPr>
          <a:xfrm>
            <a:off x="457200" y="1600200"/>
            <a:ext cx="8229600" cy="4648200"/>
          </a:xfrm>
        </p:spPr>
        <p:txBody>
          <a:bodyPr>
            <a:normAutofit/>
          </a:bodyPr>
          <a:lstStyle/>
          <a:p>
            <a:pPr marL="857250" indent="-857250">
              <a:buFont typeface="+mj-lt"/>
              <a:buAutoNum type="romanUcPeriod" startAt="3"/>
            </a:pPr>
            <a:r>
              <a:rPr lang="en-US" sz="4400" dirty="0"/>
              <a:t>What do the Scriptures teach about homosexuality?</a:t>
            </a:r>
          </a:p>
          <a:p>
            <a:pPr marL="857250" indent="-857250">
              <a:buFont typeface="+mj-lt"/>
              <a:buAutoNum type="romanUcPeriod" startAt="3"/>
            </a:pPr>
            <a:r>
              <a:rPr lang="en-US" sz="4400" dirty="0" smtClean="0"/>
              <a:t>What </a:t>
            </a:r>
            <a:r>
              <a:rPr lang="en-US" sz="4400" dirty="0"/>
              <a:t>do we believe to be true about homosexuality</a:t>
            </a:r>
            <a:r>
              <a:rPr lang="en-US" sz="4400" dirty="0" smtClean="0"/>
              <a:t>?</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fontScale="90000"/>
          </a:bodyPr>
          <a:lstStyle/>
          <a:p>
            <a:r>
              <a:rPr lang="en-US" sz="5400" dirty="0" smtClean="0"/>
              <a:t>Ideas Have Consequences</a:t>
            </a:r>
            <a:endParaRPr lang="en-US" sz="5400" dirty="0"/>
          </a:p>
        </p:txBody>
      </p:sp>
      <p:sp>
        <p:nvSpPr>
          <p:cNvPr id="2" name="Content Placeholder 1"/>
          <p:cNvSpPr>
            <a:spLocks noGrp="1"/>
          </p:cNvSpPr>
          <p:nvPr>
            <p:ph sz="quarter" idx="13"/>
          </p:nvPr>
        </p:nvSpPr>
        <p:spPr>
          <a:xfrm>
            <a:off x="457200" y="1828800"/>
            <a:ext cx="8229600" cy="4178491"/>
          </a:xfrm>
        </p:spPr>
        <p:txBody>
          <a:bodyPr>
            <a:normAutofit/>
          </a:bodyPr>
          <a:lstStyle/>
          <a:p>
            <a:r>
              <a:rPr lang="en-US" sz="4400" dirty="0" smtClean="0"/>
              <a:t>When we take any stand, we set up “dominoes of consequence”.</a:t>
            </a:r>
          </a:p>
          <a:p>
            <a:r>
              <a:rPr lang="en-US" sz="4400" dirty="0" smtClean="0"/>
              <a:t>Paying close attention to the last falling domino is critical.</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304800"/>
            <a:ext cx="8001000" cy="2819400"/>
          </a:xfrm>
        </p:spPr>
        <p:txBody>
          <a:bodyPr>
            <a:noAutofit/>
          </a:bodyPr>
          <a:lstStyle/>
          <a:p>
            <a:pPr lvl="0"/>
            <a:r>
              <a:rPr lang="en-US" sz="4400" dirty="0" smtClean="0"/>
              <a:t>V. </a:t>
            </a:r>
            <a:r>
              <a:rPr lang="en-US" sz="4400" dirty="0"/>
              <a:t>What do we do about those within our fellowship who have been impacted by SSA and gender-confusion?</a:t>
            </a:r>
          </a:p>
        </p:txBody>
      </p:sp>
      <p:sp>
        <p:nvSpPr>
          <p:cNvPr id="3" name="Text Placeholder 2"/>
          <p:cNvSpPr>
            <a:spLocks noGrp="1"/>
          </p:cNvSpPr>
          <p:nvPr>
            <p:ph type="body" idx="1"/>
          </p:nvPr>
        </p:nvSpPr>
        <p:spPr>
          <a:xfrm>
            <a:off x="685800" y="2971800"/>
            <a:ext cx="3998913" cy="921488"/>
          </a:xfrm>
        </p:spPr>
        <p:txBody>
          <a:bodyPr>
            <a:normAutofit/>
          </a:bodyPr>
          <a:lstStyle/>
          <a:p>
            <a:r>
              <a:rPr lang="en-US" sz="4400" b="1" dirty="0" smtClean="0">
                <a:solidFill>
                  <a:schemeClr val="accent6">
                    <a:lumMod val="20000"/>
                    <a:lumOff val="80000"/>
                  </a:schemeClr>
                </a:solidFill>
                <a:latin typeface="Andre Light SF" pitchFamily="2" charset="0"/>
              </a:rPr>
              <a:t>Our Response</a:t>
            </a:r>
            <a:endParaRPr lang="en-US" sz="4400" b="1" dirty="0">
              <a:solidFill>
                <a:schemeClr val="accent6">
                  <a:lumMod val="20000"/>
                  <a:lumOff val="80000"/>
                </a:schemeClr>
              </a:solidFill>
              <a:latin typeface="Andre Light SF"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152400"/>
            <a:ext cx="8686800" cy="1143000"/>
          </a:xfrm>
        </p:spPr>
        <p:txBody>
          <a:bodyPr/>
          <a:lstStyle/>
          <a:p>
            <a:r>
              <a:rPr lang="en-US" dirty="0" smtClean="0"/>
              <a:t>Our Response</a:t>
            </a:r>
            <a:endParaRPr lang="en-US" dirty="0"/>
          </a:p>
        </p:txBody>
      </p:sp>
      <p:sp>
        <p:nvSpPr>
          <p:cNvPr id="2" name="Content Placeholder 1"/>
          <p:cNvSpPr>
            <a:spLocks noGrp="1"/>
          </p:cNvSpPr>
          <p:nvPr>
            <p:ph sz="quarter" idx="13"/>
          </p:nvPr>
        </p:nvSpPr>
        <p:spPr>
          <a:xfrm>
            <a:off x="435429" y="1295400"/>
            <a:ext cx="8229600" cy="5029200"/>
          </a:xfrm>
        </p:spPr>
        <p:txBody>
          <a:bodyPr>
            <a:normAutofit/>
          </a:bodyPr>
          <a:lstStyle/>
          <a:p>
            <a:pPr>
              <a:spcAft>
                <a:spcPts val="0"/>
              </a:spcAft>
            </a:pPr>
            <a:r>
              <a:rPr lang="en-US" sz="4800" dirty="0" smtClean="0"/>
              <a:t>Must be Biblical</a:t>
            </a:r>
          </a:p>
          <a:p>
            <a:pPr lvl="1">
              <a:spcAft>
                <a:spcPts val="600"/>
              </a:spcAft>
            </a:pPr>
            <a:r>
              <a:rPr lang="en-US" sz="4800" dirty="0" smtClean="0"/>
              <a:t>Holds fast to the clear teaching of Scripture</a:t>
            </a:r>
          </a:p>
          <a:p>
            <a:pPr lvl="0">
              <a:spcAft>
                <a:spcPts val="0"/>
              </a:spcAft>
              <a:buClr>
                <a:srgbClr val="DC9E1F"/>
              </a:buClr>
            </a:pPr>
            <a:r>
              <a:rPr lang="en-US" sz="4800" dirty="0">
                <a:solidFill>
                  <a:srgbClr val="FFFFFF"/>
                </a:solidFill>
              </a:rPr>
              <a:t>Must be Christ-like</a:t>
            </a:r>
          </a:p>
          <a:p>
            <a:pPr lvl="1">
              <a:buClr>
                <a:srgbClr val="DC9E1F"/>
              </a:buClr>
            </a:pPr>
            <a:r>
              <a:rPr lang="en-US" sz="4800" dirty="0">
                <a:solidFill>
                  <a:srgbClr val="FFFFFF"/>
                </a:solidFill>
              </a:rPr>
              <a:t>Combines grace </a:t>
            </a:r>
            <a:r>
              <a:rPr lang="en-US" sz="4800" b="1" dirty="0">
                <a:solidFill>
                  <a:srgbClr val="FFFFFF"/>
                </a:solidFill>
                <a:effectLst>
                  <a:outerShdw blurRad="38100" dist="38100" dir="2700000" algn="tl">
                    <a:srgbClr val="000000">
                      <a:alpha val="43137"/>
                    </a:srgbClr>
                  </a:outerShdw>
                </a:effectLst>
              </a:rPr>
              <a:t>and</a:t>
            </a:r>
            <a:r>
              <a:rPr lang="en-US" sz="4800" dirty="0">
                <a:solidFill>
                  <a:srgbClr val="FFFFFF"/>
                </a:solidFill>
              </a:rPr>
              <a:t> truth</a:t>
            </a:r>
          </a:p>
          <a:p>
            <a:endParaRPr lang="en-US" sz="48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228600" y="152400"/>
            <a:ext cx="8686800" cy="1143000"/>
          </a:xfrm>
        </p:spPr>
        <p:txBody>
          <a:bodyPr/>
          <a:lstStyle/>
          <a:p>
            <a:r>
              <a:rPr lang="en-US" dirty="0" smtClean="0"/>
              <a:t>Our Response</a:t>
            </a:r>
            <a:endParaRPr lang="en-US" dirty="0"/>
          </a:p>
        </p:txBody>
      </p:sp>
      <p:sp>
        <p:nvSpPr>
          <p:cNvPr id="2" name="Content Placeholder 1"/>
          <p:cNvSpPr>
            <a:spLocks noGrp="1"/>
          </p:cNvSpPr>
          <p:nvPr>
            <p:ph sz="quarter" idx="13"/>
          </p:nvPr>
        </p:nvSpPr>
        <p:spPr>
          <a:xfrm>
            <a:off x="435429" y="1295400"/>
            <a:ext cx="8229600" cy="5029200"/>
          </a:xfrm>
        </p:spPr>
        <p:txBody>
          <a:bodyPr>
            <a:normAutofit/>
          </a:bodyPr>
          <a:lstStyle/>
          <a:p>
            <a:pPr lvl="0">
              <a:spcAft>
                <a:spcPts val="0"/>
              </a:spcAft>
              <a:buClr>
                <a:srgbClr val="DC9E1F"/>
              </a:buClr>
            </a:pPr>
            <a:r>
              <a:rPr lang="en-US" sz="4800" dirty="0" smtClean="0">
                <a:solidFill>
                  <a:srgbClr val="FFFFFF"/>
                </a:solidFill>
              </a:rPr>
              <a:t>Must be authentic</a:t>
            </a:r>
          </a:p>
          <a:p>
            <a:pPr lvl="1">
              <a:buClr>
                <a:srgbClr val="DC9E1F"/>
              </a:buClr>
            </a:pPr>
            <a:r>
              <a:rPr lang="en-US" sz="4800" dirty="0" smtClean="0">
                <a:solidFill>
                  <a:srgbClr val="FFFFFF"/>
                </a:solidFill>
              </a:rPr>
              <a:t>Combines humility and compassion</a:t>
            </a:r>
            <a:endParaRPr lang="en-US" sz="4800" dirty="0">
              <a:solidFill>
                <a:srgbClr val="FFFFFF"/>
              </a:solidFill>
            </a:endParaRPr>
          </a:p>
        </p:txBody>
      </p:sp>
    </p:spTree>
    <p:extLst>
      <p:ext uri="{BB962C8B-B14F-4D97-AF65-F5344CB8AC3E}">
        <p14:creationId xmlns:p14="http://schemas.microsoft.com/office/powerpoint/2010/main" val="30018652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p:txBody>
          <a:bodyPr>
            <a:normAutofit/>
          </a:bodyPr>
          <a:lstStyle/>
          <a:p>
            <a:r>
              <a:rPr lang="en-US" sz="4800" dirty="0">
                <a:latin typeface="Andre Light SF" pitchFamily="2" charset="0"/>
                <a:cs typeface="Aharoni" pitchFamily="2" charset="-79"/>
              </a:rPr>
              <a:t>A </a:t>
            </a:r>
            <a:r>
              <a:rPr lang="en-US" sz="4800" dirty="0" smtClean="0">
                <a:latin typeface="Andre Light SF" pitchFamily="2" charset="0"/>
                <a:cs typeface="Aharoni" pitchFamily="2" charset="-79"/>
              </a:rPr>
              <a:t>Church Prepared for </a:t>
            </a:r>
            <a:r>
              <a:rPr lang="en-US" sz="4800" dirty="0">
                <a:latin typeface="Andre Light SF" pitchFamily="2" charset="0"/>
                <a:cs typeface="Aharoni" pitchFamily="2" charset="-79"/>
              </a:rPr>
              <a:t>Ministry</a:t>
            </a:r>
          </a:p>
          <a:p>
            <a:endParaRPr lang="en-US" dirty="0"/>
          </a:p>
        </p:txBody>
      </p:sp>
      <p:sp>
        <p:nvSpPr>
          <p:cNvPr id="2" name="Title 1"/>
          <p:cNvSpPr>
            <a:spLocks noGrp="1"/>
          </p:cNvSpPr>
          <p:nvPr>
            <p:ph type="ctrTitle"/>
          </p:nvPr>
        </p:nvSpPr>
        <p:spPr/>
        <p:txBody>
          <a:bodyPr>
            <a:noAutofit/>
          </a:bodyPr>
          <a:lstStyle/>
          <a:p>
            <a:r>
              <a:rPr lang="en-US" sz="5400" dirty="0" smtClean="0">
                <a:latin typeface="Trajan Pro" pitchFamily="18" charset="0"/>
              </a:rPr>
              <a:t>Action Steps</a:t>
            </a:r>
            <a:endParaRPr lang="en-US" sz="5400" dirty="0">
              <a:latin typeface="Trajan Pro"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Pray, Plan, Act</a:t>
            </a:r>
            <a:endParaRPr lang="en-US" dirty="0"/>
          </a:p>
        </p:txBody>
      </p:sp>
      <p:sp>
        <p:nvSpPr>
          <p:cNvPr id="2" name="Content Placeholder 1"/>
          <p:cNvSpPr>
            <a:spLocks noGrp="1"/>
          </p:cNvSpPr>
          <p:nvPr>
            <p:ph sz="quarter" idx="13"/>
          </p:nvPr>
        </p:nvSpPr>
        <p:spPr/>
        <p:txBody>
          <a:bodyPr>
            <a:normAutofit/>
          </a:bodyPr>
          <a:lstStyle/>
          <a:p>
            <a:pPr>
              <a:spcAft>
                <a:spcPts val="1200"/>
              </a:spcAft>
            </a:pPr>
            <a:r>
              <a:rPr lang="en-US" sz="4800" u="sng" dirty="0" smtClean="0">
                <a:effectLst>
                  <a:outerShdw blurRad="38100" dist="38100" dir="2700000" algn="tl">
                    <a:srgbClr val="000000">
                      <a:alpha val="43137"/>
                    </a:srgbClr>
                  </a:outerShdw>
                </a:effectLst>
              </a:rPr>
              <a:t>Pray</a:t>
            </a:r>
            <a:r>
              <a:rPr lang="en-US" sz="4800" dirty="0" smtClean="0"/>
              <a:t> for opportunities;</a:t>
            </a:r>
          </a:p>
          <a:p>
            <a:pPr>
              <a:spcAft>
                <a:spcPts val="1200"/>
              </a:spcAft>
            </a:pPr>
            <a:r>
              <a:rPr lang="en-US" sz="4800" u="sng" dirty="0" smtClean="0">
                <a:effectLst>
                  <a:outerShdw blurRad="38100" dist="38100" dir="2700000" algn="tl">
                    <a:srgbClr val="000000">
                      <a:alpha val="43137"/>
                    </a:srgbClr>
                  </a:outerShdw>
                </a:effectLst>
              </a:rPr>
              <a:t>Plan</a:t>
            </a:r>
            <a:r>
              <a:rPr lang="en-US" sz="4800" dirty="0" smtClean="0"/>
              <a:t> for the wounded to come;</a:t>
            </a:r>
          </a:p>
          <a:p>
            <a:pPr>
              <a:spcAft>
                <a:spcPts val="1200"/>
              </a:spcAft>
            </a:pPr>
            <a:r>
              <a:rPr lang="en-US" sz="4800" u="sng" dirty="0" smtClean="0">
                <a:effectLst>
                  <a:outerShdw blurRad="38100" dist="38100" dir="2700000" algn="tl">
                    <a:srgbClr val="000000">
                      <a:alpha val="43137"/>
                    </a:srgbClr>
                  </a:outerShdw>
                </a:effectLst>
              </a:rPr>
              <a:t>Act</a:t>
            </a:r>
            <a:r>
              <a:rPr lang="en-US" sz="4800" dirty="0" smtClean="0"/>
              <a:t> with bold love and no compromise.</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3 Groups</a:t>
            </a:r>
            <a:endParaRPr lang="en-US" dirty="0"/>
          </a:p>
        </p:txBody>
      </p:sp>
      <p:sp>
        <p:nvSpPr>
          <p:cNvPr id="2" name="Content Placeholder 1"/>
          <p:cNvSpPr>
            <a:spLocks noGrp="1"/>
          </p:cNvSpPr>
          <p:nvPr>
            <p:ph sz="quarter" idx="13"/>
          </p:nvPr>
        </p:nvSpPr>
        <p:spPr/>
        <p:txBody>
          <a:bodyPr>
            <a:normAutofit/>
          </a:bodyPr>
          <a:lstStyle/>
          <a:p>
            <a:pPr>
              <a:spcAft>
                <a:spcPts val="1200"/>
              </a:spcAft>
            </a:pPr>
            <a:r>
              <a:rPr lang="en-US" sz="5400" dirty="0" smtClean="0"/>
              <a:t>Militant</a:t>
            </a:r>
          </a:p>
          <a:p>
            <a:pPr>
              <a:spcAft>
                <a:spcPts val="1200"/>
              </a:spcAft>
            </a:pPr>
            <a:r>
              <a:rPr lang="en-US" sz="5400" dirty="0" smtClean="0"/>
              <a:t>Moderate</a:t>
            </a:r>
          </a:p>
          <a:p>
            <a:pPr>
              <a:spcAft>
                <a:spcPts val="1200"/>
              </a:spcAft>
            </a:pPr>
            <a:r>
              <a:rPr lang="en-US" sz="5400" dirty="0" smtClean="0"/>
              <a:t>Struggling</a:t>
            </a:r>
            <a:endParaRPr lang="en-US" sz="5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Militant</a:t>
            </a:r>
            <a:endParaRPr lang="en-US" dirty="0"/>
          </a:p>
        </p:txBody>
      </p:sp>
      <p:sp>
        <p:nvSpPr>
          <p:cNvPr id="2" name="Content Placeholder 1"/>
          <p:cNvSpPr>
            <a:spLocks noGrp="1"/>
          </p:cNvSpPr>
          <p:nvPr>
            <p:ph sz="quarter" idx="13"/>
          </p:nvPr>
        </p:nvSpPr>
        <p:spPr/>
        <p:txBody>
          <a:bodyPr>
            <a:normAutofit/>
          </a:bodyPr>
          <a:lstStyle/>
          <a:p>
            <a:pPr>
              <a:spcAft>
                <a:spcPts val="1200"/>
              </a:spcAft>
            </a:pPr>
            <a:r>
              <a:rPr lang="en-US" sz="4400" dirty="0" smtClean="0"/>
              <a:t>Aggressive agenda</a:t>
            </a:r>
          </a:p>
          <a:p>
            <a:pPr>
              <a:spcAft>
                <a:spcPts val="1200"/>
              </a:spcAft>
            </a:pPr>
            <a:r>
              <a:rPr lang="en-US" sz="4400" dirty="0" smtClean="0"/>
              <a:t>Intolerant of opposition</a:t>
            </a:r>
          </a:p>
          <a:p>
            <a:pPr>
              <a:spcAft>
                <a:spcPts val="1200"/>
              </a:spcAft>
            </a:pPr>
            <a:r>
              <a:rPr lang="en-US" sz="4400" dirty="0" smtClean="0"/>
              <a:t>Raging</a:t>
            </a:r>
          </a:p>
          <a:p>
            <a:pPr>
              <a:spcAft>
                <a:spcPts val="1200"/>
              </a:spcAft>
            </a:pPr>
            <a:r>
              <a:rPr lang="en-US" sz="4400" dirty="0" smtClean="0"/>
              <a:t>Theatrical</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Moderate</a:t>
            </a:r>
            <a:endParaRPr lang="en-US" dirty="0"/>
          </a:p>
        </p:txBody>
      </p:sp>
      <p:sp>
        <p:nvSpPr>
          <p:cNvPr id="2" name="Content Placeholder 1"/>
          <p:cNvSpPr>
            <a:spLocks noGrp="1"/>
          </p:cNvSpPr>
          <p:nvPr>
            <p:ph sz="quarter" idx="13"/>
          </p:nvPr>
        </p:nvSpPr>
        <p:spPr/>
        <p:txBody>
          <a:bodyPr>
            <a:normAutofit/>
          </a:bodyPr>
          <a:lstStyle/>
          <a:p>
            <a:pPr>
              <a:spcAft>
                <a:spcPts val="1200"/>
              </a:spcAft>
            </a:pPr>
            <a:r>
              <a:rPr lang="en-US" sz="4400" dirty="0" smtClean="0"/>
              <a:t>Socially responsible</a:t>
            </a:r>
          </a:p>
          <a:p>
            <a:pPr>
              <a:spcAft>
                <a:spcPts val="1200"/>
              </a:spcAft>
            </a:pPr>
            <a:r>
              <a:rPr lang="en-US" sz="4400" dirty="0" smtClean="0"/>
              <a:t>Morally upright</a:t>
            </a:r>
          </a:p>
          <a:p>
            <a:pPr>
              <a:spcAft>
                <a:spcPts val="1200"/>
              </a:spcAft>
            </a:pPr>
            <a:r>
              <a:rPr lang="en-US" sz="4400" dirty="0" smtClean="0"/>
              <a:t>Private</a:t>
            </a:r>
          </a:p>
          <a:p>
            <a:pPr>
              <a:spcAft>
                <a:spcPts val="1200"/>
              </a:spcAft>
            </a:pPr>
            <a:r>
              <a:rPr lang="en-US" sz="4400" dirty="0" smtClean="0"/>
              <a:t>Defensive</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Struggler</a:t>
            </a:r>
            <a:endParaRPr lang="en-US" dirty="0"/>
          </a:p>
        </p:txBody>
      </p:sp>
      <p:sp>
        <p:nvSpPr>
          <p:cNvPr id="2" name="Content Placeholder 1"/>
          <p:cNvSpPr>
            <a:spLocks noGrp="1"/>
          </p:cNvSpPr>
          <p:nvPr>
            <p:ph sz="quarter" idx="13"/>
          </p:nvPr>
        </p:nvSpPr>
        <p:spPr/>
        <p:txBody>
          <a:bodyPr>
            <a:normAutofit/>
          </a:bodyPr>
          <a:lstStyle/>
          <a:p>
            <a:pPr>
              <a:spcAft>
                <a:spcPts val="1200"/>
              </a:spcAft>
            </a:pPr>
            <a:r>
              <a:rPr lang="en-US" sz="4400" dirty="0" smtClean="0"/>
              <a:t>Deep shame and guilt</a:t>
            </a:r>
          </a:p>
          <a:p>
            <a:pPr>
              <a:spcAft>
                <a:spcPts val="1200"/>
              </a:spcAft>
            </a:pPr>
            <a:r>
              <a:rPr lang="en-US" sz="4400" dirty="0" smtClean="0"/>
              <a:t>Confused about “really right” and “really wrong”</a:t>
            </a:r>
          </a:p>
          <a:p>
            <a:pPr>
              <a:spcAft>
                <a:spcPts val="1200"/>
              </a:spcAft>
            </a:pPr>
            <a:r>
              <a:rPr lang="en-US" sz="4400" dirty="0" smtClean="0"/>
              <a:t>Often rejected and defensive</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US" sz="6000" dirty="0" smtClean="0"/>
              <a:t>5 Questions</a:t>
            </a:r>
            <a:endParaRPr lang="en-US" sz="6000" dirty="0"/>
          </a:p>
        </p:txBody>
      </p:sp>
      <p:sp>
        <p:nvSpPr>
          <p:cNvPr id="3" name="Content Placeholder 2"/>
          <p:cNvSpPr>
            <a:spLocks noGrp="1"/>
          </p:cNvSpPr>
          <p:nvPr>
            <p:ph sz="quarter" idx="13"/>
          </p:nvPr>
        </p:nvSpPr>
        <p:spPr>
          <a:xfrm>
            <a:off x="457200" y="1600200"/>
            <a:ext cx="8229600" cy="4648200"/>
          </a:xfrm>
        </p:spPr>
        <p:txBody>
          <a:bodyPr>
            <a:normAutofit/>
          </a:bodyPr>
          <a:lstStyle/>
          <a:p>
            <a:pPr marL="857250" indent="-857250">
              <a:buFont typeface="+mj-lt"/>
              <a:buAutoNum type="romanUcPeriod" startAt="5"/>
            </a:pPr>
            <a:r>
              <a:rPr lang="en-US" sz="4400" dirty="0"/>
              <a:t>What do we do about those within our fellowship who </a:t>
            </a:r>
            <a:r>
              <a:rPr lang="en-US" sz="4400" dirty="0" smtClean="0"/>
              <a:t>have been impacted by </a:t>
            </a:r>
            <a:r>
              <a:rPr lang="en-US" sz="4400" dirty="0"/>
              <a:t>SSA and gender-confusion?</a:t>
            </a:r>
          </a:p>
          <a:p>
            <a:pPr marL="857250" lvl="0" indent="-857250">
              <a:buNone/>
            </a:pPr>
            <a:endParaRPr lang="en-US" sz="4400" dirty="0" err="1"/>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Ministry Philosophy</a:t>
            </a:r>
          </a:p>
        </p:txBody>
      </p:sp>
      <p:sp>
        <p:nvSpPr>
          <p:cNvPr id="2" name="Content Placeholder 1"/>
          <p:cNvSpPr>
            <a:spLocks noGrp="1"/>
          </p:cNvSpPr>
          <p:nvPr>
            <p:ph sz="quarter" idx="13"/>
          </p:nvPr>
        </p:nvSpPr>
        <p:spPr/>
        <p:txBody>
          <a:bodyPr/>
          <a:lstStyle/>
          <a:p>
            <a:pPr>
              <a:spcAft>
                <a:spcPts val="1200"/>
              </a:spcAft>
            </a:pPr>
            <a:r>
              <a:rPr lang="en-US" sz="4000" dirty="0" smtClean="0"/>
              <a:t>Needs to be defined and clearly articulated:</a:t>
            </a:r>
          </a:p>
          <a:p>
            <a:pPr lvl="1">
              <a:spcAft>
                <a:spcPts val="1200"/>
              </a:spcAft>
            </a:pPr>
            <a:r>
              <a:rPr lang="en-US" sz="4000" dirty="0" smtClean="0"/>
              <a:t>Statement of Faith</a:t>
            </a:r>
          </a:p>
          <a:p>
            <a:pPr lvl="1">
              <a:spcAft>
                <a:spcPts val="1200"/>
              </a:spcAft>
            </a:pPr>
            <a:r>
              <a:rPr lang="en-US" sz="4000" dirty="0" smtClean="0"/>
              <a:t>Theological Distinctives</a:t>
            </a:r>
          </a:p>
          <a:p>
            <a:pPr lvl="1">
              <a:spcAft>
                <a:spcPts val="1200"/>
              </a:spcAft>
            </a:pPr>
            <a:r>
              <a:rPr lang="en-US" sz="4000" dirty="0" smtClean="0"/>
              <a:t>Ministry Foci</a:t>
            </a:r>
          </a:p>
          <a:p>
            <a:pPr lvl="1">
              <a:spcAft>
                <a:spcPts val="1200"/>
              </a:spcAft>
            </a:pPr>
            <a:endParaRPr lang="en-US" dirty="0" smtClean="0"/>
          </a:p>
          <a:p>
            <a:pPr>
              <a:spcAft>
                <a:spcPts val="1200"/>
              </a:spcAft>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Ministry Culture</a:t>
            </a:r>
          </a:p>
        </p:txBody>
      </p:sp>
      <p:sp>
        <p:nvSpPr>
          <p:cNvPr id="2" name="Content Placeholder 1"/>
          <p:cNvSpPr>
            <a:spLocks noGrp="1"/>
          </p:cNvSpPr>
          <p:nvPr>
            <p:ph sz="quarter" idx="13"/>
          </p:nvPr>
        </p:nvSpPr>
        <p:spPr>
          <a:xfrm>
            <a:off x="304800" y="1371600"/>
            <a:ext cx="8382000" cy="4800600"/>
          </a:xfrm>
        </p:spPr>
        <p:txBody>
          <a:bodyPr>
            <a:normAutofit fontScale="92500" lnSpcReduction="20000"/>
          </a:bodyPr>
          <a:lstStyle/>
          <a:p>
            <a:pPr>
              <a:spcAft>
                <a:spcPts val="1200"/>
              </a:spcAft>
            </a:pPr>
            <a:r>
              <a:rPr lang="en-US" sz="4700" dirty="0" smtClean="0"/>
              <a:t>Needs to be defined and clearly articulated:</a:t>
            </a:r>
          </a:p>
          <a:p>
            <a:pPr lvl="1">
              <a:spcAft>
                <a:spcPts val="1200"/>
              </a:spcAft>
            </a:pPr>
            <a:r>
              <a:rPr lang="en-US" sz="4700" dirty="0" smtClean="0"/>
              <a:t>Who are we?</a:t>
            </a:r>
          </a:p>
          <a:p>
            <a:pPr lvl="1">
              <a:spcAft>
                <a:spcPts val="1200"/>
              </a:spcAft>
            </a:pPr>
            <a:r>
              <a:rPr lang="en-US" sz="4700" dirty="0" smtClean="0"/>
              <a:t>What is our mission?</a:t>
            </a:r>
          </a:p>
          <a:p>
            <a:pPr lvl="1">
              <a:spcAft>
                <a:spcPts val="1200"/>
              </a:spcAft>
            </a:pPr>
            <a:r>
              <a:rPr lang="en-US" sz="4700" dirty="0" smtClean="0"/>
              <a:t>How will we live this out with same-sex attracted and the gender confused?</a:t>
            </a:r>
          </a:p>
          <a:p>
            <a:pPr lvl="1">
              <a:spcAft>
                <a:spcPts val="1200"/>
              </a:spcAft>
            </a:pPr>
            <a:endParaRPr lang="en-US" dirty="0" smtClean="0"/>
          </a:p>
          <a:p>
            <a:pPr>
              <a:spcAft>
                <a:spcPts val="1200"/>
              </a:spcAft>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EDUCATION:--Who </a:t>
            </a:r>
          </a:p>
        </p:txBody>
      </p:sp>
      <p:sp>
        <p:nvSpPr>
          <p:cNvPr id="2" name="Content Placeholder 1"/>
          <p:cNvSpPr>
            <a:spLocks noGrp="1"/>
          </p:cNvSpPr>
          <p:nvPr>
            <p:ph sz="quarter" idx="13"/>
          </p:nvPr>
        </p:nvSpPr>
        <p:spPr/>
        <p:txBody>
          <a:bodyPr/>
          <a:lstStyle/>
          <a:p>
            <a:pPr>
              <a:spcAft>
                <a:spcPts val="1200"/>
              </a:spcAft>
            </a:pPr>
            <a:r>
              <a:rPr lang="en-US" sz="4800" dirty="0" smtClean="0"/>
              <a:t>Leadership</a:t>
            </a:r>
          </a:p>
          <a:p>
            <a:pPr>
              <a:spcAft>
                <a:spcPts val="1200"/>
              </a:spcAft>
            </a:pPr>
            <a:r>
              <a:rPr lang="en-US" sz="4800" dirty="0" smtClean="0"/>
              <a:t>Congregation</a:t>
            </a:r>
          </a:p>
          <a:p>
            <a:pPr>
              <a:spcAft>
                <a:spcPts val="1200"/>
              </a:spcAft>
            </a:pPr>
            <a:r>
              <a:rPr lang="en-US" sz="4800" dirty="0" smtClean="0"/>
              <a:t>Specific Ministry Personnel</a:t>
            </a:r>
          </a:p>
          <a:p>
            <a:pPr>
              <a:spcAft>
                <a:spcPts val="1200"/>
              </a:spcAft>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EDUCATION—What </a:t>
            </a:r>
          </a:p>
        </p:txBody>
      </p:sp>
      <p:sp>
        <p:nvSpPr>
          <p:cNvPr id="2" name="Content Placeholder 1"/>
          <p:cNvSpPr>
            <a:spLocks noGrp="1"/>
          </p:cNvSpPr>
          <p:nvPr>
            <p:ph sz="quarter" idx="13"/>
          </p:nvPr>
        </p:nvSpPr>
        <p:spPr/>
        <p:txBody>
          <a:bodyPr>
            <a:normAutofit/>
          </a:bodyPr>
          <a:lstStyle/>
          <a:p>
            <a:pPr>
              <a:spcAft>
                <a:spcPts val="1200"/>
              </a:spcAft>
            </a:pPr>
            <a:r>
              <a:rPr lang="en-US" sz="4000" dirty="0" smtClean="0"/>
              <a:t>Standard and Pro-Gay Theology</a:t>
            </a:r>
          </a:p>
          <a:p>
            <a:pPr>
              <a:spcAft>
                <a:spcPts val="1200"/>
              </a:spcAft>
            </a:pPr>
            <a:r>
              <a:rPr lang="en-US" sz="4000" dirty="0" smtClean="0"/>
              <a:t>Studies/science</a:t>
            </a:r>
          </a:p>
          <a:p>
            <a:pPr>
              <a:spcAft>
                <a:spcPts val="1200"/>
              </a:spcAft>
            </a:pPr>
            <a:r>
              <a:rPr lang="en-US" sz="4000" dirty="0" smtClean="0"/>
              <a:t>Causalities </a:t>
            </a:r>
            <a:r>
              <a:rPr lang="en-US" sz="3600" dirty="0" smtClean="0"/>
              <a:t>(Ministering to the underlying brokenness is the key.)</a:t>
            </a:r>
            <a:endParaRPr lang="en-US" sz="4000" dirty="0" smtClean="0"/>
          </a:p>
          <a:p>
            <a:pPr>
              <a:spcAft>
                <a:spcPts val="1200"/>
              </a:spcAft>
            </a:pPr>
            <a:r>
              <a:rPr lang="en-US" sz="4000" dirty="0" smtClean="0"/>
              <a:t>Current laws, pending legislation</a:t>
            </a:r>
            <a:endParaRPr lang="en-US" sz="3600" dirty="0" smtClean="0"/>
          </a:p>
          <a:p>
            <a:pPr>
              <a:spcAft>
                <a:spcPts val="1200"/>
              </a:spcAft>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Myths</a:t>
            </a:r>
          </a:p>
        </p:txBody>
      </p:sp>
      <p:sp>
        <p:nvSpPr>
          <p:cNvPr id="2" name="Content Placeholder 1"/>
          <p:cNvSpPr>
            <a:spLocks noGrp="1"/>
          </p:cNvSpPr>
          <p:nvPr>
            <p:ph sz="quarter" idx="13"/>
          </p:nvPr>
        </p:nvSpPr>
        <p:spPr>
          <a:xfrm>
            <a:off x="457200" y="1481328"/>
            <a:ext cx="8229600" cy="4690872"/>
          </a:xfrm>
        </p:spPr>
        <p:txBody>
          <a:bodyPr>
            <a:normAutofit fontScale="85000" lnSpcReduction="20000"/>
          </a:bodyPr>
          <a:lstStyle/>
          <a:p>
            <a:pPr>
              <a:spcAft>
                <a:spcPts val="1200"/>
              </a:spcAft>
            </a:pPr>
            <a:r>
              <a:rPr lang="en-US" sz="4800" dirty="0" smtClean="0"/>
              <a:t>Homosexuality is the worst sin of all;</a:t>
            </a:r>
          </a:p>
          <a:p>
            <a:pPr>
              <a:spcAft>
                <a:spcPts val="1200"/>
              </a:spcAft>
            </a:pPr>
            <a:r>
              <a:rPr lang="en-US" sz="4800" dirty="0" smtClean="0"/>
              <a:t>Homosexuality is a choice;</a:t>
            </a:r>
          </a:p>
          <a:p>
            <a:pPr>
              <a:spcAft>
                <a:spcPts val="1200"/>
              </a:spcAft>
            </a:pPr>
            <a:r>
              <a:rPr lang="en-US" sz="4800" dirty="0" smtClean="0"/>
              <a:t>Homosexuality is about sex;</a:t>
            </a:r>
          </a:p>
          <a:p>
            <a:pPr>
              <a:spcAft>
                <a:spcPts val="1200"/>
              </a:spcAft>
            </a:pPr>
            <a:r>
              <a:rPr lang="en-US" sz="4800" dirty="0" smtClean="0"/>
              <a:t>Homosexuals are pedophiles;</a:t>
            </a:r>
          </a:p>
          <a:p>
            <a:pPr>
              <a:spcAft>
                <a:spcPts val="1200"/>
              </a:spcAft>
            </a:pPr>
            <a:r>
              <a:rPr lang="en-US" sz="4800" dirty="0" smtClean="0"/>
              <a:t>Heterosexuality is the opposite of homosexuality.</a:t>
            </a:r>
          </a:p>
          <a:p>
            <a:pPr>
              <a:spcAft>
                <a:spcPts val="1200"/>
              </a:spcAft>
            </a:pPr>
            <a:endParaRPr lang="en-US" sz="4800" dirty="0" smtClean="0"/>
          </a:p>
          <a:p>
            <a:pPr>
              <a:spcAft>
                <a:spcPts val="1200"/>
              </a:spcAft>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p:txBody>
          <a:bodyPr>
            <a:normAutofit/>
          </a:bodyPr>
          <a:lstStyle/>
          <a:p>
            <a:r>
              <a:rPr lang="en-US" sz="4800" dirty="0" smtClean="0">
                <a:latin typeface="Andre Light SF" pitchFamily="2" charset="0"/>
                <a:cs typeface="Aharoni" pitchFamily="2" charset="-79"/>
              </a:rPr>
              <a:t>Getting Dirt Under Our Fingernails</a:t>
            </a:r>
            <a:endParaRPr lang="en-US" sz="4800" dirty="0">
              <a:latin typeface="Andre Light SF" pitchFamily="2" charset="0"/>
              <a:cs typeface="Aharoni" pitchFamily="2" charset="-79"/>
            </a:endParaRPr>
          </a:p>
          <a:p>
            <a:endParaRPr lang="en-US" dirty="0"/>
          </a:p>
        </p:txBody>
      </p:sp>
      <p:sp>
        <p:nvSpPr>
          <p:cNvPr id="2" name="Title 1"/>
          <p:cNvSpPr>
            <a:spLocks noGrp="1"/>
          </p:cNvSpPr>
          <p:nvPr>
            <p:ph type="ctrTitle"/>
          </p:nvPr>
        </p:nvSpPr>
        <p:spPr/>
        <p:txBody>
          <a:bodyPr>
            <a:noAutofit/>
          </a:bodyPr>
          <a:lstStyle/>
          <a:p>
            <a:r>
              <a:rPr lang="en-US" sz="5400" dirty="0" smtClean="0">
                <a:latin typeface="Trajan Pro" pitchFamily="18" charset="0"/>
              </a:rPr>
              <a:t>Action Steps</a:t>
            </a:r>
            <a:endParaRPr lang="en-US" sz="5400" dirty="0">
              <a:latin typeface="Trajan Pro" pitchFamily="18" charset="0"/>
            </a:endParaRPr>
          </a:p>
        </p:txBody>
      </p:sp>
    </p:spTree>
    <p:extLst>
      <p:ext uri="{BB962C8B-B14F-4D97-AF65-F5344CB8AC3E}">
        <p14:creationId xmlns:p14="http://schemas.microsoft.com/office/powerpoint/2010/main" val="35605046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Evangelize &amp; Disciple</a:t>
            </a:r>
            <a:endParaRPr lang="en-US" dirty="0"/>
          </a:p>
        </p:txBody>
      </p:sp>
      <p:sp>
        <p:nvSpPr>
          <p:cNvPr id="2" name="Content Placeholder 1"/>
          <p:cNvSpPr>
            <a:spLocks noGrp="1"/>
          </p:cNvSpPr>
          <p:nvPr>
            <p:ph sz="quarter" idx="13"/>
          </p:nvPr>
        </p:nvSpPr>
        <p:spPr>
          <a:xfrm>
            <a:off x="609600" y="1600200"/>
            <a:ext cx="7924800" cy="4495800"/>
          </a:xfrm>
        </p:spPr>
        <p:txBody>
          <a:bodyPr>
            <a:normAutofit fontScale="92500" lnSpcReduction="10000"/>
          </a:bodyPr>
          <a:lstStyle/>
          <a:p>
            <a:r>
              <a:rPr lang="en-US" sz="4800" dirty="0" smtClean="0"/>
              <a:t>Develop a relationship:</a:t>
            </a:r>
          </a:p>
          <a:p>
            <a:pPr lvl="1"/>
            <a:r>
              <a:rPr lang="en-US" sz="4400" dirty="0" smtClean="0"/>
              <a:t>Invite to your home;</a:t>
            </a:r>
          </a:p>
          <a:p>
            <a:pPr lvl="1"/>
            <a:r>
              <a:rPr lang="en-US" sz="4400" dirty="0" smtClean="0"/>
              <a:t>Invite to activities;</a:t>
            </a:r>
          </a:p>
          <a:p>
            <a:pPr lvl="1"/>
            <a:r>
              <a:rPr lang="en-US" sz="4400" dirty="0" smtClean="0"/>
              <a:t>Invest regular personal time;</a:t>
            </a:r>
          </a:p>
          <a:p>
            <a:pPr lvl="1"/>
            <a:r>
              <a:rPr lang="en-US" sz="4400" dirty="0" smtClean="0"/>
              <a:t>Pray with often—no matter the issue.</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Evangelize &amp; Disciple</a:t>
            </a:r>
            <a:endParaRPr lang="en-US" dirty="0"/>
          </a:p>
        </p:txBody>
      </p:sp>
      <p:sp>
        <p:nvSpPr>
          <p:cNvPr id="2" name="Content Placeholder 1"/>
          <p:cNvSpPr>
            <a:spLocks noGrp="1"/>
          </p:cNvSpPr>
          <p:nvPr>
            <p:ph sz="quarter" idx="13"/>
          </p:nvPr>
        </p:nvSpPr>
        <p:spPr>
          <a:xfrm>
            <a:off x="457200" y="1481328"/>
            <a:ext cx="8229600" cy="4919472"/>
          </a:xfrm>
        </p:spPr>
        <p:txBody>
          <a:bodyPr>
            <a:normAutofit fontScale="92500" lnSpcReduction="10000"/>
          </a:bodyPr>
          <a:lstStyle/>
          <a:p>
            <a:r>
              <a:rPr lang="en-US" sz="4400" dirty="0" smtClean="0"/>
              <a:t>Be vulnerable:</a:t>
            </a:r>
          </a:p>
          <a:p>
            <a:pPr lvl="1"/>
            <a:r>
              <a:rPr lang="en-US" sz="4400" dirty="0" smtClean="0"/>
              <a:t>Share your own challenges;</a:t>
            </a:r>
          </a:p>
          <a:p>
            <a:pPr lvl="1"/>
            <a:r>
              <a:rPr lang="en-US" sz="4400" dirty="0" smtClean="0"/>
              <a:t>Admit to doubts and ignorance;</a:t>
            </a:r>
          </a:p>
          <a:p>
            <a:pPr lvl="1"/>
            <a:r>
              <a:rPr lang="en-US" sz="4400" dirty="0" smtClean="0"/>
              <a:t>Laugh easily;</a:t>
            </a:r>
          </a:p>
          <a:p>
            <a:pPr lvl="1"/>
            <a:r>
              <a:rPr lang="en-US" sz="4400" dirty="0" smtClean="0"/>
              <a:t>Cry effortlessly;</a:t>
            </a:r>
          </a:p>
          <a:p>
            <a:pPr lvl="1"/>
            <a:r>
              <a:rPr lang="en-US" sz="4400" dirty="0" smtClean="0"/>
              <a:t>Repent often.</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Evangelize &amp; Disciple</a:t>
            </a:r>
            <a:endParaRPr lang="en-US" dirty="0"/>
          </a:p>
        </p:txBody>
      </p:sp>
      <p:sp>
        <p:nvSpPr>
          <p:cNvPr id="2" name="Content Placeholder 1"/>
          <p:cNvSpPr>
            <a:spLocks noGrp="1"/>
          </p:cNvSpPr>
          <p:nvPr>
            <p:ph sz="quarter" idx="13"/>
          </p:nvPr>
        </p:nvSpPr>
        <p:spPr>
          <a:xfrm>
            <a:off x="457200" y="1481328"/>
            <a:ext cx="8458200" cy="4525963"/>
          </a:xfrm>
        </p:spPr>
        <p:txBody>
          <a:bodyPr>
            <a:normAutofit/>
          </a:bodyPr>
          <a:lstStyle/>
          <a:p>
            <a:r>
              <a:rPr lang="en-US" sz="4400" dirty="0" smtClean="0"/>
              <a:t>Be focused:</a:t>
            </a:r>
          </a:p>
          <a:p>
            <a:pPr lvl="1"/>
            <a:r>
              <a:rPr lang="en-US" sz="4400" dirty="0" smtClean="0"/>
              <a:t>Gospel-centric, not issue-centric;</a:t>
            </a:r>
          </a:p>
          <a:p>
            <a:pPr lvl="1"/>
            <a:r>
              <a:rPr lang="en-US" sz="4400" dirty="0" smtClean="0"/>
              <a:t>Christian vs. non-Christian;</a:t>
            </a:r>
          </a:p>
          <a:p>
            <a:pPr lvl="1"/>
            <a:r>
              <a:rPr lang="en-US" sz="4400" dirty="0" smtClean="0"/>
              <a:t>Center on Christ-likeness;</a:t>
            </a:r>
          </a:p>
          <a:p>
            <a:pPr lvl="1"/>
            <a:r>
              <a:rPr lang="en-US" sz="4400" dirty="0" smtClean="0"/>
              <a:t>Be fearless.</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6000" dirty="0" smtClean="0"/>
              <a:t>Be A Safe Place</a:t>
            </a:r>
            <a:endParaRPr lang="en-US" sz="6000" dirty="0"/>
          </a:p>
        </p:txBody>
      </p:sp>
      <p:sp>
        <p:nvSpPr>
          <p:cNvPr id="2" name="Content Placeholder 1"/>
          <p:cNvSpPr>
            <a:spLocks noGrp="1"/>
          </p:cNvSpPr>
          <p:nvPr>
            <p:ph sz="quarter" idx="13"/>
          </p:nvPr>
        </p:nvSpPr>
        <p:spPr/>
        <p:txBody>
          <a:bodyPr>
            <a:normAutofit lnSpcReduction="10000"/>
          </a:bodyPr>
          <a:lstStyle/>
          <a:p>
            <a:r>
              <a:rPr lang="en-US" sz="4000" b="1" dirty="0" smtClean="0"/>
              <a:t>There are Christians in your midst who</a:t>
            </a:r>
          </a:p>
          <a:p>
            <a:pPr lvl="1"/>
            <a:r>
              <a:rPr lang="en-US" sz="4400" dirty="0" smtClean="0"/>
              <a:t>Struggle with unwanted SSA</a:t>
            </a:r>
          </a:p>
          <a:p>
            <a:pPr lvl="1"/>
            <a:r>
              <a:rPr lang="en-US" sz="4400" dirty="0" smtClean="0"/>
              <a:t>Have  a friend or family member who </a:t>
            </a:r>
            <a:r>
              <a:rPr lang="en-US" sz="4400" dirty="0" smtClean="0"/>
              <a:t>self-identifies as gay</a:t>
            </a:r>
            <a:r>
              <a:rPr lang="en-US" sz="4400" dirty="0" smtClean="0"/>
              <a:t> </a:t>
            </a:r>
            <a:r>
              <a:rPr lang="en-US" sz="4400" dirty="0" smtClean="0"/>
              <a:t>or </a:t>
            </a:r>
            <a:r>
              <a:rPr lang="en-US" sz="4400" dirty="0" smtClean="0"/>
              <a:t>ha</a:t>
            </a:r>
            <a:r>
              <a:rPr lang="en-US" sz="4400" dirty="0" smtClean="0"/>
              <a:t>s SSA</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762000"/>
            <a:ext cx="7772400" cy="1828800"/>
          </a:xfrm>
        </p:spPr>
        <p:txBody>
          <a:bodyPr>
            <a:normAutofit/>
          </a:bodyPr>
          <a:lstStyle/>
          <a:p>
            <a:r>
              <a:rPr lang="en-US" sz="5400" dirty="0" smtClean="0"/>
              <a:t>I.  What is Homosexuality?</a:t>
            </a:r>
            <a:endParaRPr lang="en-US" sz="5400" dirty="0"/>
          </a:p>
        </p:txBody>
      </p:sp>
      <p:sp>
        <p:nvSpPr>
          <p:cNvPr id="3" name="Text Placeholder 2"/>
          <p:cNvSpPr>
            <a:spLocks noGrp="1"/>
          </p:cNvSpPr>
          <p:nvPr>
            <p:ph type="body" idx="1"/>
          </p:nvPr>
        </p:nvSpPr>
        <p:spPr>
          <a:xfrm>
            <a:off x="609601" y="2971800"/>
            <a:ext cx="3810000" cy="1143001"/>
          </a:xfrm>
        </p:spPr>
        <p:txBody>
          <a:bodyPr>
            <a:normAutofit/>
          </a:bodyPr>
          <a:lstStyle/>
          <a:p>
            <a:r>
              <a:rPr lang="en-US" b="1" dirty="0" smtClean="0">
                <a:solidFill>
                  <a:schemeClr val="accent6">
                    <a:lumMod val="20000"/>
                    <a:lumOff val="80000"/>
                  </a:schemeClr>
                </a:solidFill>
                <a:latin typeface="Andre Light SF" pitchFamily="2" charset="0"/>
              </a:rPr>
              <a:t> </a:t>
            </a:r>
            <a:r>
              <a:rPr lang="en-US" sz="4400" b="1" dirty="0" smtClean="0">
                <a:solidFill>
                  <a:schemeClr val="accent6">
                    <a:lumMod val="20000"/>
                    <a:lumOff val="80000"/>
                  </a:schemeClr>
                </a:solidFill>
                <a:latin typeface="Andre Light SF" pitchFamily="2" charset="0"/>
              </a:rPr>
              <a:t>Words Matter</a:t>
            </a:r>
            <a:endParaRPr lang="en-US" sz="4400" b="1" dirty="0">
              <a:solidFill>
                <a:schemeClr val="accent6">
                  <a:lumMod val="20000"/>
                  <a:lumOff val="80000"/>
                </a:schemeClr>
              </a:solidFill>
              <a:latin typeface="Andre Light SF"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6000" dirty="0" smtClean="0"/>
              <a:t>Be Unashamed</a:t>
            </a:r>
            <a:endParaRPr lang="en-US" sz="6000" dirty="0"/>
          </a:p>
        </p:txBody>
      </p:sp>
      <p:sp>
        <p:nvSpPr>
          <p:cNvPr id="2" name="Content Placeholder 1"/>
          <p:cNvSpPr>
            <a:spLocks noGrp="1"/>
          </p:cNvSpPr>
          <p:nvPr>
            <p:ph sz="quarter" idx="13"/>
          </p:nvPr>
        </p:nvSpPr>
        <p:spPr>
          <a:xfrm>
            <a:off x="457200" y="1481328"/>
            <a:ext cx="8458200" cy="4525963"/>
          </a:xfrm>
        </p:spPr>
        <p:txBody>
          <a:bodyPr>
            <a:normAutofit/>
          </a:bodyPr>
          <a:lstStyle/>
          <a:p>
            <a:pPr>
              <a:spcBef>
                <a:spcPts val="0"/>
              </a:spcBef>
              <a:spcAft>
                <a:spcPts val="1200"/>
              </a:spcAft>
            </a:pPr>
            <a:r>
              <a:rPr lang="en-US" sz="4000" b="1" dirty="0" smtClean="0"/>
              <a:t>Speak openly and without ridicule about homosexuality </a:t>
            </a:r>
          </a:p>
          <a:p>
            <a:pPr lvl="1">
              <a:spcBef>
                <a:spcPts val="0"/>
              </a:spcBef>
              <a:spcAft>
                <a:spcPts val="1200"/>
              </a:spcAft>
            </a:pPr>
            <a:r>
              <a:rPr lang="en-US" sz="4400" dirty="0" smtClean="0"/>
              <a:t>Helps them not feel isolated</a:t>
            </a:r>
          </a:p>
          <a:p>
            <a:pPr lvl="1">
              <a:spcBef>
                <a:spcPts val="0"/>
              </a:spcBef>
              <a:spcAft>
                <a:spcPts val="1200"/>
              </a:spcAft>
            </a:pPr>
            <a:r>
              <a:rPr lang="en-US" sz="4400" dirty="0" smtClean="0"/>
              <a:t>Helps them feel loved in spite of their struggles</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6000" dirty="0" smtClean="0"/>
              <a:t>Be Available</a:t>
            </a:r>
            <a:endParaRPr lang="en-US" sz="6000" dirty="0"/>
          </a:p>
        </p:txBody>
      </p:sp>
      <p:sp>
        <p:nvSpPr>
          <p:cNvPr id="2" name="Content Placeholder 1"/>
          <p:cNvSpPr>
            <a:spLocks noGrp="1"/>
          </p:cNvSpPr>
          <p:nvPr>
            <p:ph sz="quarter" idx="13"/>
          </p:nvPr>
        </p:nvSpPr>
        <p:spPr>
          <a:xfrm>
            <a:off x="457200" y="1481328"/>
            <a:ext cx="8458200" cy="4525963"/>
          </a:xfrm>
        </p:spPr>
        <p:txBody>
          <a:bodyPr>
            <a:normAutofit/>
          </a:bodyPr>
          <a:lstStyle/>
          <a:p>
            <a:pPr>
              <a:spcBef>
                <a:spcPts val="0"/>
              </a:spcBef>
              <a:spcAft>
                <a:spcPts val="1200"/>
              </a:spcAft>
            </a:pPr>
            <a:r>
              <a:rPr lang="en-US" sz="4000" b="1" dirty="0" smtClean="0"/>
              <a:t>Listen openly and courageously</a:t>
            </a:r>
          </a:p>
          <a:p>
            <a:pPr lvl="1">
              <a:spcBef>
                <a:spcPts val="0"/>
              </a:spcBef>
              <a:spcAft>
                <a:spcPts val="1200"/>
              </a:spcAft>
            </a:pPr>
            <a:r>
              <a:rPr lang="en-US" sz="4400" dirty="0" smtClean="0"/>
              <a:t>Let them tell about </a:t>
            </a:r>
            <a:r>
              <a:rPr lang="en-US" sz="4400" i="1" dirty="0" smtClean="0"/>
              <a:t>all</a:t>
            </a:r>
            <a:r>
              <a:rPr lang="en-US" sz="4400" dirty="0" smtClean="0"/>
              <a:t> of their struggles</a:t>
            </a:r>
          </a:p>
          <a:p>
            <a:pPr lvl="1">
              <a:spcBef>
                <a:spcPts val="0"/>
              </a:spcBef>
              <a:spcAft>
                <a:spcPts val="1200"/>
              </a:spcAft>
            </a:pPr>
            <a:r>
              <a:rPr lang="en-US" sz="4400" dirty="0" smtClean="0"/>
              <a:t>No pat answers, no Christian-</a:t>
            </a:r>
            <a:r>
              <a:rPr lang="en-US" sz="4400" dirty="0" err="1" smtClean="0"/>
              <a:t>ese</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6000" dirty="0" smtClean="0"/>
              <a:t>Be a </a:t>
            </a:r>
            <a:r>
              <a:rPr lang="en-US" sz="6000" dirty="0" err="1" smtClean="0"/>
              <a:t>Toucher</a:t>
            </a:r>
            <a:endParaRPr lang="en-US" sz="6000" dirty="0"/>
          </a:p>
        </p:txBody>
      </p:sp>
      <p:sp>
        <p:nvSpPr>
          <p:cNvPr id="2" name="Content Placeholder 1"/>
          <p:cNvSpPr>
            <a:spLocks noGrp="1"/>
          </p:cNvSpPr>
          <p:nvPr>
            <p:ph sz="quarter" idx="13"/>
          </p:nvPr>
        </p:nvSpPr>
        <p:spPr>
          <a:xfrm>
            <a:off x="457200" y="1481328"/>
            <a:ext cx="8458200" cy="4525963"/>
          </a:xfrm>
        </p:spPr>
        <p:txBody>
          <a:bodyPr>
            <a:normAutofit lnSpcReduction="10000"/>
          </a:bodyPr>
          <a:lstStyle/>
          <a:p>
            <a:pPr>
              <a:spcBef>
                <a:spcPts val="0"/>
              </a:spcBef>
              <a:spcAft>
                <a:spcPts val="1200"/>
              </a:spcAft>
            </a:pPr>
            <a:r>
              <a:rPr lang="en-US" sz="4800" b="1" dirty="0" smtClean="0"/>
              <a:t>Non-sexualized touch shouts “Acceptance!”</a:t>
            </a:r>
          </a:p>
          <a:p>
            <a:pPr lvl="1">
              <a:spcBef>
                <a:spcPts val="0"/>
              </a:spcBef>
              <a:spcAft>
                <a:spcPts val="1200"/>
              </a:spcAft>
            </a:pPr>
            <a:r>
              <a:rPr lang="en-US" sz="4400" dirty="0" smtClean="0"/>
              <a:t>Hand on shoulder, hand shake, even a hug</a:t>
            </a:r>
          </a:p>
          <a:p>
            <a:pPr lvl="1">
              <a:spcBef>
                <a:spcPts val="0"/>
              </a:spcBef>
              <a:spcAft>
                <a:spcPts val="1200"/>
              </a:spcAft>
            </a:pPr>
            <a:r>
              <a:rPr lang="en-US" sz="4400" dirty="0" smtClean="0"/>
              <a:t>Ask permission first - help establish and maintain safe boundaries</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6000" dirty="0" smtClean="0"/>
              <a:t>Be Accessible</a:t>
            </a:r>
            <a:endParaRPr lang="en-US" sz="6000" dirty="0"/>
          </a:p>
        </p:txBody>
      </p:sp>
      <p:sp>
        <p:nvSpPr>
          <p:cNvPr id="2" name="Content Placeholder 1"/>
          <p:cNvSpPr>
            <a:spLocks noGrp="1"/>
          </p:cNvSpPr>
          <p:nvPr>
            <p:ph sz="quarter" idx="13"/>
          </p:nvPr>
        </p:nvSpPr>
        <p:spPr>
          <a:xfrm>
            <a:off x="457200" y="1295400"/>
            <a:ext cx="8458200" cy="4876800"/>
          </a:xfrm>
        </p:spPr>
        <p:txBody>
          <a:bodyPr>
            <a:normAutofit/>
          </a:bodyPr>
          <a:lstStyle/>
          <a:p>
            <a:pPr>
              <a:spcBef>
                <a:spcPts val="0"/>
              </a:spcBef>
              <a:spcAft>
                <a:spcPts val="1200"/>
              </a:spcAft>
            </a:pPr>
            <a:r>
              <a:rPr lang="en-US" sz="4600" b="1" dirty="0" smtClean="0"/>
              <a:t>When they open up, they need to know they haven’t been rejected</a:t>
            </a:r>
          </a:p>
          <a:p>
            <a:pPr lvl="1">
              <a:spcBef>
                <a:spcPts val="0"/>
              </a:spcBef>
              <a:spcAft>
                <a:spcPts val="1200"/>
              </a:spcAft>
            </a:pPr>
            <a:r>
              <a:rPr lang="en-US" sz="4400" dirty="0" smtClean="0"/>
              <a:t>Call them, send a card or note</a:t>
            </a:r>
          </a:p>
          <a:p>
            <a:pPr lvl="1">
              <a:spcBef>
                <a:spcPts val="0"/>
              </a:spcBef>
              <a:spcAft>
                <a:spcPts val="1200"/>
              </a:spcAft>
            </a:pPr>
            <a:r>
              <a:rPr lang="en-US" sz="4400" dirty="0" smtClean="0"/>
              <a:t>Invite and accept their phone calls</a:t>
            </a:r>
          </a:p>
          <a:p>
            <a:pPr lvl="1">
              <a:spcBef>
                <a:spcPts val="0"/>
              </a:spcBef>
              <a:spcAft>
                <a:spcPts val="1200"/>
              </a:spcAft>
            </a:pPr>
            <a:r>
              <a:rPr lang="en-US" sz="4400" dirty="0" smtClean="0"/>
              <a:t>Be seen with them</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6000" dirty="0" smtClean="0"/>
              <a:t>Be Bold</a:t>
            </a:r>
            <a:endParaRPr lang="en-US" sz="6000" dirty="0"/>
          </a:p>
        </p:txBody>
      </p:sp>
      <p:sp>
        <p:nvSpPr>
          <p:cNvPr id="2" name="Content Placeholder 1"/>
          <p:cNvSpPr>
            <a:spLocks noGrp="1"/>
          </p:cNvSpPr>
          <p:nvPr>
            <p:ph sz="quarter" idx="13"/>
          </p:nvPr>
        </p:nvSpPr>
        <p:spPr>
          <a:xfrm>
            <a:off x="457200" y="1481328"/>
            <a:ext cx="8458200" cy="4525963"/>
          </a:xfrm>
        </p:spPr>
        <p:txBody>
          <a:bodyPr>
            <a:normAutofit lnSpcReduction="10000"/>
          </a:bodyPr>
          <a:lstStyle/>
          <a:p>
            <a:pPr>
              <a:spcBef>
                <a:spcPts val="0"/>
              </a:spcBef>
              <a:spcAft>
                <a:spcPts val="1200"/>
              </a:spcAft>
            </a:pPr>
            <a:r>
              <a:rPr lang="en-US" sz="4800" b="1" dirty="0" smtClean="0"/>
              <a:t>They may not even be attracted to you</a:t>
            </a:r>
          </a:p>
          <a:p>
            <a:pPr lvl="1">
              <a:spcBef>
                <a:spcPts val="0"/>
              </a:spcBef>
              <a:spcAft>
                <a:spcPts val="1200"/>
              </a:spcAft>
            </a:pPr>
            <a:r>
              <a:rPr lang="en-US" sz="4400" dirty="0" smtClean="0"/>
              <a:t>SSA does not mean “Attracted to Everyone of the Same Sex”</a:t>
            </a:r>
          </a:p>
          <a:p>
            <a:pPr lvl="1">
              <a:spcBef>
                <a:spcPts val="0"/>
              </a:spcBef>
              <a:spcAft>
                <a:spcPts val="1200"/>
              </a:spcAft>
            </a:pPr>
            <a:r>
              <a:rPr lang="en-US" sz="4400" dirty="0" smtClean="0"/>
              <a:t>Homosexuality is not about sex, it’s about relationship</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6000" dirty="0" smtClean="0"/>
              <a:t>Be Ready</a:t>
            </a:r>
            <a:endParaRPr lang="en-US" sz="6000" dirty="0"/>
          </a:p>
        </p:txBody>
      </p:sp>
      <p:sp>
        <p:nvSpPr>
          <p:cNvPr id="2" name="Content Placeholder 1"/>
          <p:cNvSpPr>
            <a:spLocks noGrp="1"/>
          </p:cNvSpPr>
          <p:nvPr>
            <p:ph sz="quarter" idx="13"/>
          </p:nvPr>
        </p:nvSpPr>
        <p:spPr>
          <a:xfrm>
            <a:off x="457200" y="1481328"/>
            <a:ext cx="8458200" cy="4525963"/>
          </a:xfrm>
        </p:spPr>
        <p:txBody>
          <a:bodyPr>
            <a:normAutofit lnSpcReduction="10000"/>
          </a:bodyPr>
          <a:lstStyle/>
          <a:p>
            <a:pPr>
              <a:spcBef>
                <a:spcPts val="0"/>
              </a:spcBef>
              <a:spcAft>
                <a:spcPts val="1200"/>
              </a:spcAft>
            </a:pPr>
            <a:r>
              <a:rPr lang="en-US" sz="4800" b="1" dirty="0" smtClean="0"/>
              <a:t>Healing is a process, not an event</a:t>
            </a:r>
          </a:p>
          <a:p>
            <a:pPr lvl="1">
              <a:spcBef>
                <a:spcPts val="0"/>
              </a:spcBef>
              <a:spcAft>
                <a:spcPts val="1200"/>
              </a:spcAft>
            </a:pPr>
            <a:r>
              <a:rPr lang="en-US" sz="4400" dirty="0" smtClean="0"/>
              <a:t>They may even act out more before the real healing comes</a:t>
            </a:r>
          </a:p>
          <a:p>
            <a:pPr lvl="1">
              <a:spcBef>
                <a:spcPts val="0"/>
              </a:spcBef>
              <a:spcAft>
                <a:spcPts val="1200"/>
              </a:spcAft>
            </a:pPr>
            <a:r>
              <a:rPr lang="en-US" sz="4400" dirty="0" smtClean="0"/>
              <a:t>As long as the struggle continues, there is hope</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sz="6000" dirty="0" smtClean="0"/>
              <a:t>Be Encouraging</a:t>
            </a:r>
            <a:endParaRPr lang="en-US" sz="6000" dirty="0"/>
          </a:p>
        </p:txBody>
      </p:sp>
      <p:sp>
        <p:nvSpPr>
          <p:cNvPr id="2" name="Content Placeholder 1"/>
          <p:cNvSpPr>
            <a:spLocks noGrp="1"/>
          </p:cNvSpPr>
          <p:nvPr>
            <p:ph sz="quarter" idx="13"/>
          </p:nvPr>
        </p:nvSpPr>
        <p:spPr>
          <a:xfrm>
            <a:off x="457200" y="1481328"/>
            <a:ext cx="8458200" cy="4525963"/>
          </a:xfrm>
        </p:spPr>
        <p:txBody>
          <a:bodyPr>
            <a:normAutofit/>
          </a:bodyPr>
          <a:lstStyle/>
          <a:p>
            <a:pPr>
              <a:spcBef>
                <a:spcPts val="0"/>
              </a:spcBef>
              <a:spcAft>
                <a:spcPts val="1200"/>
              </a:spcAft>
            </a:pPr>
            <a:r>
              <a:rPr lang="en-US" sz="4800" b="1" dirty="0" smtClean="0"/>
              <a:t>Allow them to be involved</a:t>
            </a:r>
          </a:p>
          <a:p>
            <a:pPr lvl="1">
              <a:spcBef>
                <a:spcPts val="0"/>
              </a:spcBef>
              <a:spcAft>
                <a:spcPts val="1200"/>
              </a:spcAft>
            </a:pPr>
            <a:r>
              <a:rPr lang="en-US" sz="4400" dirty="0" smtClean="0"/>
              <a:t>Attend Bible studies, small groups, prayer teams, church activities</a:t>
            </a:r>
          </a:p>
          <a:p>
            <a:pPr lvl="1">
              <a:spcBef>
                <a:spcPts val="0"/>
              </a:spcBef>
              <a:spcAft>
                <a:spcPts val="1200"/>
              </a:spcAft>
            </a:pPr>
            <a:r>
              <a:rPr lang="en-US" sz="4400" dirty="0" smtClean="0"/>
              <a:t>Allow them to serve as they are gifted to serve</a:t>
            </a:r>
            <a:endParaRPr lang="en-US" sz="4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Pray, Plan, Act</a:t>
            </a:r>
            <a:endParaRPr lang="en-US" dirty="0"/>
          </a:p>
        </p:txBody>
      </p:sp>
      <p:sp>
        <p:nvSpPr>
          <p:cNvPr id="2" name="Content Placeholder 1"/>
          <p:cNvSpPr>
            <a:spLocks noGrp="1"/>
          </p:cNvSpPr>
          <p:nvPr>
            <p:ph sz="quarter" idx="13"/>
          </p:nvPr>
        </p:nvSpPr>
        <p:spPr/>
        <p:txBody>
          <a:bodyPr>
            <a:normAutofit fontScale="92500" lnSpcReduction="20000"/>
          </a:bodyPr>
          <a:lstStyle/>
          <a:p>
            <a:pPr>
              <a:spcAft>
                <a:spcPts val="1200"/>
              </a:spcAft>
            </a:pPr>
            <a:r>
              <a:rPr lang="en-US" sz="4800" dirty="0" smtClean="0"/>
              <a:t>Bold Love</a:t>
            </a:r>
          </a:p>
          <a:p>
            <a:pPr>
              <a:spcAft>
                <a:spcPts val="1200"/>
              </a:spcAft>
            </a:pPr>
            <a:r>
              <a:rPr lang="en-US" sz="4800" dirty="0" smtClean="0"/>
              <a:t>Authentic Relationships</a:t>
            </a:r>
          </a:p>
          <a:p>
            <a:pPr>
              <a:spcAft>
                <a:spcPts val="1200"/>
              </a:spcAft>
            </a:pPr>
            <a:r>
              <a:rPr lang="en-US" sz="4800" dirty="0" smtClean="0"/>
              <a:t>Courageous Listening</a:t>
            </a:r>
          </a:p>
          <a:p>
            <a:pPr>
              <a:spcAft>
                <a:spcPts val="1200"/>
              </a:spcAft>
            </a:pPr>
            <a:r>
              <a:rPr lang="en-US" sz="4800" dirty="0" smtClean="0"/>
              <a:t>Be Consistent</a:t>
            </a:r>
          </a:p>
          <a:p>
            <a:pPr>
              <a:spcAft>
                <a:spcPts val="1200"/>
              </a:spcAft>
            </a:pPr>
            <a:r>
              <a:rPr lang="en-US" sz="4800" dirty="0" smtClean="0"/>
              <a:t>Be Patient</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000" dirty="0" smtClean="0">
                <a:latin typeface="Trajan Pro" pitchFamily="18" charset="0"/>
              </a:rPr>
              <a:t>Q &amp; A</a:t>
            </a:r>
            <a:endParaRPr lang="en-US" sz="8000" dirty="0">
              <a:latin typeface="Trajan Pro"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pPr algn="ctr"/>
            <a:r>
              <a:rPr lang="en-US" sz="6000" dirty="0" smtClean="0"/>
              <a:t>A Simple Definition</a:t>
            </a:r>
            <a:endParaRPr lang="en-US" sz="6000" dirty="0"/>
          </a:p>
        </p:txBody>
      </p:sp>
      <p:sp>
        <p:nvSpPr>
          <p:cNvPr id="2" name="Content Placeholder 1"/>
          <p:cNvSpPr>
            <a:spLocks noGrp="1"/>
          </p:cNvSpPr>
          <p:nvPr>
            <p:ph sz="quarter" idx="13"/>
          </p:nvPr>
        </p:nvSpPr>
        <p:spPr>
          <a:xfrm>
            <a:off x="457200" y="1481328"/>
            <a:ext cx="8382000" cy="4690872"/>
          </a:xfrm>
        </p:spPr>
        <p:txBody>
          <a:bodyPr>
            <a:normAutofit/>
          </a:bodyPr>
          <a:lstStyle/>
          <a:p>
            <a:pPr>
              <a:spcAft>
                <a:spcPts val="600"/>
              </a:spcAft>
            </a:pPr>
            <a:r>
              <a:rPr lang="en-US" sz="4800" dirty="0" smtClean="0"/>
              <a:t>Homosexuality is:</a:t>
            </a:r>
          </a:p>
          <a:p>
            <a:pPr lvl="1">
              <a:spcAft>
                <a:spcPts val="600"/>
              </a:spcAft>
            </a:pPr>
            <a:r>
              <a:rPr lang="en-US" sz="4400" dirty="0" smtClean="0"/>
              <a:t>Same-Sex Attraction —SSA </a:t>
            </a:r>
            <a:r>
              <a:rPr lang="en-US" dirty="0" smtClean="0"/>
              <a:t>(SGA/SSP/SGP).</a:t>
            </a:r>
          </a:p>
          <a:p>
            <a:pPr lvl="2">
              <a:spcAft>
                <a:spcPts val="600"/>
              </a:spcAft>
            </a:pPr>
            <a:r>
              <a:rPr lang="en-US" sz="4300" dirty="0" smtClean="0"/>
              <a:t>“An enduring pattern of emotional, romantic, and/or sexual attractions to members of the same gender.”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4631</TotalTime>
  <Words>7986</Words>
  <Application>Microsoft Office PowerPoint</Application>
  <PresentationFormat>On-screen Show (4:3)</PresentationFormat>
  <Paragraphs>644</Paragraphs>
  <Slides>88</Slides>
  <Notes>85</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Horizon</vt:lpstr>
      <vt:lpstr>Homosexuality  and the Church</vt:lpstr>
      <vt:lpstr>First Things First</vt:lpstr>
      <vt:lpstr>3 Options for Believers</vt:lpstr>
      <vt:lpstr>PowerPoint Presentation</vt:lpstr>
      <vt:lpstr>5 Questions</vt:lpstr>
      <vt:lpstr>5 Questions</vt:lpstr>
      <vt:lpstr>5 Questions</vt:lpstr>
      <vt:lpstr>I.  What is Homosexuality?</vt:lpstr>
      <vt:lpstr>A Simple Definition</vt:lpstr>
      <vt:lpstr>Breaking it Down</vt:lpstr>
      <vt:lpstr>Multi-Causal</vt:lpstr>
      <vt:lpstr>PowerPoint Presentation</vt:lpstr>
      <vt:lpstr>Multi-Causal</vt:lpstr>
      <vt:lpstr>Multi-Causal</vt:lpstr>
      <vt:lpstr>Multi-Causal</vt:lpstr>
      <vt:lpstr>Multi-Causal</vt:lpstr>
      <vt:lpstr>Multi-Causal</vt:lpstr>
      <vt:lpstr>3 Tiers</vt:lpstr>
      <vt:lpstr>3 Tiers — Tier 1</vt:lpstr>
      <vt:lpstr>3 Tiers — Tier 2</vt:lpstr>
      <vt:lpstr>3 Tiers — Tier 3</vt:lpstr>
      <vt:lpstr>Words Matter</vt:lpstr>
      <vt:lpstr>A Word About Gender</vt:lpstr>
      <vt:lpstr>A Word About G.I.D.</vt:lpstr>
      <vt:lpstr>PowerPoint Presentation</vt:lpstr>
      <vt:lpstr>PowerPoint Presentation</vt:lpstr>
      <vt:lpstr>II. What do society and personal experience say about homosexuality?</vt:lpstr>
      <vt:lpstr>Worldview Matters</vt:lpstr>
      <vt:lpstr>Worldview Matters</vt:lpstr>
      <vt:lpstr>Worldview Matters</vt:lpstr>
      <vt:lpstr>Fact or Fiction?</vt:lpstr>
      <vt:lpstr>Fact or Fiction?</vt:lpstr>
      <vt:lpstr>Fact or Fiction?</vt:lpstr>
      <vt:lpstr>Fact or Fiction?</vt:lpstr>
      <vt:lpstr>Our Context</vt:lpstr>
      <vt:lpstr>Every Story Relates</vt:lpstr>
      <vt:lpstr>Stage of Truth</vt:lpstr>
      <vt:lpstr>Sources of Truth</vt:lpstr>
      <vt:lpstr>Biblical Stage of Truth</vt:lpstr>
      <vt:lpstr>3 Options for Believers</vt:lpstr>
      <vt:lpstr>III. What do the Scriptures teach about homosexuality?</vt:lpstr>
      <vt:lpstr>A Few Passages</vt:lpstr>
      <vt:lpstr>The Scriptures</vt:lpstr>
      <vt:lpstr>The Scriptures</vt:lpstr>
      <vt:lpstr>The Scriptures</vt:lpstr>
      <vt:lpstr>The Scriptures</vt:lpstr>
      <vt:lpstr>The Scriptures</vt:lpstr>
      <vt:lpstr>1 Corinthians 6:9</vt:lpstr>
      <vt:lpstr>1 Corinthians 6:10</vt:lpstr>
      <vt:lpstr>1 Corinthians 6:11</vt:lpstr>
      <vt:lpstr>False Dichotomies</vt:lpstr>
      <vt:lpstr>Resolution</vt:lpstr>
      <vt:lpstr>The Wrath of God</vt:lpstr>
      <vt:lpstr>PowerPoint Presentation</vt:lpstr>
      <vt:lpstr>2 Questions</vt:lpstr>
      <vt:lpstr>2 Better Questions</vt:lpstr>
      <vt:lpstr>IV. What do we believe to be true about homosexuality?</vt:lpstr>
      <vt:lpstr>You Decide</vt:lpstr>
      <vt:lpstr>You Decide</vt:lpstr>
      <vt:lpstr>Ideas Have Consequences</vt:lpstr>
      <vt:lpstr>V. What do we do about those within our fellowship who have been impacted by SSA and gender-confusion?</vt:lpstr>
      <vt:lpstr>Our Response</vt:lpstr>
      <vt:lpstr>Our Response</vt:lpstr>
      <vt:lpstr>Action Steps</vt:lpstr>
      <vt:lpstr>Pray, Plan, Act</vt:lpstr>
      <vt:lpstr>3 Groups</vt:lpstr>
      <vt:lpstr>Militant</vt:lpstr>
      <vt:lpstr>Moderate</vt:lpstr>
      <vt:lpstr>Struggler</vt:lpstr>
      <vt:lpstr>Ministry Philosophy</vt:lpstr>
      <vt:lpstr>Ministry Culture</vt:lpstr>
      <vt:lpstr>EDUCATION:--Who </vt:lpstr>
      <vt:lpstr>EDUCATION—What </vt:lpstr>
      <vt:lpstr>Myths</vt:lpstr>
      <vt:lpstr>Action Steps</vt:lpstr>
      <vt:lpstr>Evangelize &amp; Disciple</vt:lpstr>
      <vt:lpstr>Evangelize &amp; Disciple</vt:lpstr>
      <vt:lpstr>Evangelize &amp; Disciple</vt:lpstr>
      <vt:lpstr>Be A Safe Place</vt:lpstr>
      <vt:lpstr>Be Unashamed</vt:lpstr>
      <vt:lpstr>Be Available</vt:lpstr>
      <vt:lpstr>Be a Toucher</vt:lpstr>
      <vt:lpstr>Be Accessible</vt:lpstr>
      <vt:lpstr>Be Bold</vt:lpstr>
      <vt:lpstr>Be Ready</vt:lpstr>
      <vt:lpstr>Be Encouraging</vt:lpstr>
      <vt:lpstr>Pray, Plan, Act</vt:lpstr>
      <vt:lpstr>Q &amp; 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Warren Lamb</dc:creator>
  <cp:lastModifiedBy>Lamb</cp:lastModifiedBy>
  <cp:revision>221</cp:revision>
  <cp:lastPrinted>2013-03-07T02:02:26Z</cp:lastPrinted>
  <dcterms:created xsi:type="dcterms:W3CDTF">2011-10-07T17:12:52Z</dcterms:created>
  <dcterms:modified xsi:type="dcterms:W3CDTF">2013-03-09T00:39:27Z</dcterms:modified>
</cp:coreProperties>
</file>